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300" r:id="rId3"/>
    <p:sldId id="298" r:id="rId4"/>
    <p:sldId id="279" r:id="rId5"/>
    <p:sldId id="265" r:id="rId6"/>
    <p:sldId id="299" r:id="rId7"/>
    <p:sldId id="261" r:id="rId8"/>
    <p:sldId id="262" r:id="rId9"/>
    <p:sldId id="263" r:id="rId10"/>
    <p:sldId id="281" r:id="rId11"/>
    <p:sldId id="270" r:id="rId12"/>
    <p:sldId id="272" r:id="rId13"/>
    <p:sldId id="271" r:id="rId14"/>
    <p:sldId id="273" r:id="rId15"/>
    <p:sldId id="274" r:id="rId16"/>
    <p:sldId id="275" r:id="rId17"/>
    <p:sldId id="280" r:id="rId18"/>
    <p:sldId id="282" r:id="rId19"/>
    <p:sldId id="276" r:id="rId20"/>
    <p:sldId id="277" r:id="rId21"/>
    <p:sldId id="278" r:id="rId22"/>
    <p:sldId id="283" r:id="rId23"/>
    <p:sldId id="296" r:id="rId24"/>
    <p:sldId id="297" r:id="rId25"/>
    <p:sldId id="288" r:id="rId26"/>
    <p:sldId id="289" r:id="rId27"/>
    <p:sldId id="301" r:id="rId28"/>
    <p:sldId id="284" r:id="rId29"/>
    <p:sldId id="294" r:id="rId30"/>
    <p:sldId id="292" r:id="rId31"/>
    <p:sldId id="293" r:id="rId32"/>
    <p:sldId id="295" r:id="rId33"/>
    <p:sldId id="290" r:id="rId34"/>
    <p:sldId id="285" r:id="rId35"/>
    <p:sldId id="267" r:id="rId36"/>
    <p:sldId id="269" r:id="rId37"/>
    <p:sldId id="268" r:id="rId38"/>
    <p:sldId id="291"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46" y="-8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CAPTCHA</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76834887-AF81-4E23-877C-35AB042D49BB}" type="presOf" srcId="{9DDD8A14-C955-4D81-8DEA-14440EAD19D7}" destId="{5BE7F1B1-F50F-4957-BDE3-C86628961CDC}" srcOrd="0" destOrd="0" presId="urn:microsoft.com/office/officeart/2005/8/layout/gear1"/>
    <dgm:cxn modelId="{F65012E7-B31E-467D-9EF9-0BE4A619CC41}" type="presOf" srcId="{CCD4F890-10C1-4A57-98E4-230E6BCE7654}" destId="{E2025E6D-5A8B-4234-AB07-6886C7912B50}" srcOrd="0" destOrd="0" presId="urn:microsoft.com/office/officeart/2005/8/layout/gear1"/>
    <dgm:cxn modelId="{151EDFA1-410C-457B-8ED4-B45E61D854A5}" type="presOf" srcId="{DD0F57ED-AAE8-421C-B812-3E08AB59151B}" destId="{379BD56F-BF78-4141-AFCF-51904FA87662}" srcOrd="1" destOrd="0" presId="urn:microsoft.com/office/officeart/2005/8/layout/gear1"/>
    <dgm:cxn modelId="{CD3D9E5B-749F-4521-8F6A-0852EDA67F9D}" type="presOf" srcId="{9DDD8A14-C955-4D81-8DEA-14440EAD19D7}" destId="{E0CC3336-5908-4E1A-918E-B68C07B53162}" srcOrd="2" destOrd="0" presId="urn:microsoft.com/office/officeart/2005/8/layout/gear1"/>
    <dgm:cxn modelId="{E9D73B92-7DD3-47DF-828B-81748F19983D}" type="presOf" srcId="{9E5F0602-8AF0-4906-8B54-9F76C4142CC4}" destId="{8F34488F-D3F8-4A3A-8B63-C00AF20C1BE3}" srcOrd="0" destOrd="0" presId="urn:microsoft.com/office/officeart/2005/8/layout/gear1"/>
    <dgm:cxn modelId="{58C1C47B-676E-4881-A9C5-B72D3C73E4C4}" type="presOf" srcId="{832FFCF3-C5A4-4329-B7DA-8C0BC4527421}" destId="{F35DC60B-30A3-4F95-9AD8-A13E594DFF28}" srcOrd="2" destOrd="0" presId="urn:microsoft.com/office/officeart/2005/8/layout/gear1"/>
    <dgm:cxn modelId="{B7BE1D03-9098-4FB1-97B8-6E3AAD6AF003}" type="presOf" srcId="{DD0F57ED-AAE8-421C-B812-3E08AB59151B}" destId="{A5B837C2-5DA9-41DC-BEE9-3664CD3DBD51}" srcOrd="2" destOrd="0" presId="urn:microsoft.com/office/officeart/2005/8/layout/gear1"/>
    <dgm:cxn modelId="{9E07254F-9BA4-46A1-A59C-24EE81F64F7B}" type="presOf" srcId="{9DDD8A14-C955-4D81-8DEA-14440EAD19D7}" destId="{EDA0C5C4-942D-4EC7-87FC-682D58A404E7}" srcOrd="1"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0E94828E-DF79-4FCC-A63D-C5C041F070A8}" type="presOf" srcId="{832FFCF3-C5A4-4329-B7DA-8C0BC4527421}" destId="{88326021-8DFE-4E5A-9AE2-D86F06E822E5}" srcOrd="1" destOrd="0" presId="urn:microsoft.com/office/officeart/2005/8/layout/gear1"/>
    <dgm:cxn modelId="{4A9FB149-A01E-44B9-8FDE-96A40DB9BF4C}" type="presOf" srcId="{DD0F57ED-AAE8-421C-B812-3E08AB59151B}" destId="{E5ECD3AA-F5FB-4221-B252-191E5FD34453}" srcOrd="0"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7324E666-DAE8-41CE-B840-A7CE2E9FE0AA}" type="presOf" srcId="{13163F1D-38B6-4DA9-BA7A-82BA1FBD4A15}" destId="{B213B7FF-874D-4EB3-9A88-7E57753577C0}" srcOrd="0" destOrd="0" presId="urn:microsoft.com/office/officeart/2005/8/layout/gear1"/>
    <dgm:cxn modelId="{E23D3ACC-E182-4309-B581-B715EC990741}" type="presOf" srcId="{89478B80-6DA0-4540-800D-7700760B3C20}" destId="{82DADDFE-2803-42C1-BDD9-DF9DF0748E67}" srcOrd="0" destOrd="0" presId="urn:microsoft.com/office/officeart/2005/8/layout/gear1"/>
    <dgm:cxn modelId="{8F2E7AF5-7B9E-48D0-892B-879FFA7F2422}" type="presOf" srcId="{DD0F57ED-AAE8-421C-B812-3E08AB59151B}" destId="{A1BA5112-E78B-4661-B127-92BA96C479E5}" srcOrd="3"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B80CC663-A71E-4FEA-B036-5F44F5877968}" type="presOf" srcId="{832FFCF3-C5A4-4329-B7DA-8C0BC4527421}" destId="{1D373FD8-5825-4F0B-A7B6-280A0BD05894}" srcOrd="0" destOrd="0" presId="urn:microsoft.com/office/officeart/2005/8/layout/gear1"/>
    <dgm:cxn modelId="{63784DD3-2A04-4F27-BE40-130D4B287798}" type="presParOf" srcId="{E2025E6D-5A8B-4234-AB07-6886C7912B50}" destId="{1D373FD8-5825-4F0B-A7B6-280A0BD05894}" srcOrd="0" destOrd="0" presId="urn:microsoft.com/office/officeart/2005/8/layout/gear1"/>
    <dgm:cxn modelId="{27542AF0-6BAE-47FD-8107-E7FFC9511D0E}" type="presParOf" srcId="{E2025E6D-5A8B-4234-AB07-6886C7912B50}" destId="{88326021-8DFE-4E5A-9AE2-D86F06E822E5}" srcOrd="1" destOrd="0" presId="urn:microsoft.com/office/officeart/2005/8/layout/gear1"/>
    <dgm:cxn modelId="{84F1B7E9-4D8B-4F98-A970-CBAC44016A08}" type="presParOf" srcId="{E2025E6D-5A8B-4234-AB07-6886C7912B50}" destId="{F35DC60B-30A3-4F95-9AD8-A13E594DFF28}" srcOrd="2" destOrd="0" presId="urn:microsoft.com/office/officeart/2005/8/layout/gear1"/>
    <dgm:cxn modelId="{70B8E4F9-7894-4AE3-B37E-1E54C044C554}" type="presParOf" srcId="{E2025E6D-5A8B-4234-AB07-6886C7912B50}" destId="{5BE7F1B1-F50F-4957-BDE3-C86628961CDC}" srcOrd="3" destOrd="0" presId="urn:microsoft.com/office/officeart/2005/8/layout/gear1"/>
    <dgm:cxn modelId="{AAD42D1D-F51A-46F1-94BE-D8BC153BAE63}" type="presParOf" srcId="{E2025E6D-5A8B-4234-AB07-6886C7912B50}" destId="{EDA0C5C4-942D-4EC7-87FC-682D58A404E7}" srcOrd="4" destOrd="0" presId="urn:microsoft.com/office/officeart/2005/8/layout/gear1"/>
    <dgm:cxn modelId="{82712BAA-9834-4CD0-8C81-F8A192B05B45}" type="presParOf" srcId="{E2025E6D-5A8B-4234-AB07-6886C7912B50}" destId="{E0CC3336-5908-4E1A-918E-B68C07B53162}" srcOrd="5" destOrd="0" presId="urn:microsoft.com/office/officeart/2005/8/layout/gear1"/>
    <dgm:cxn modelId="{284F8448-F12F-45F7-9AEB-A14C5B3BFA3A}" type="presParOf" srcId="{E2025E6D-5A8B-4234-AB07-6886C7912B50}" destId="{E5ECD3AA-F5FB-4221-B252-191E5FD34453}" srcOrd="6" destOrd="0" presId="urn:microsoft.com/office/officeart/2005/8/layout/gear1"/>
    <dgm:cxn modelId="{E96C9E4B-C1BA-4514-B8E6-61C4866B63EC}" type="presParOf" srcId="{E2025E6D-5A8B-4234-AB07-6886C7912B50}" destId="{379BD56F-BF78-4141-AFCF-51904FA87662}" srcOrd="7" destOrd="0" presId="urn:microsoft.com/office/officeart/2005/8/layout/gear1"/>
    <dgm:cxn modelId="{85FD6052-5C1A-4361-ABE3-2185083D350A}" type="presParOf" srcId="{E2025E6D-5A8B-4234-AB07-6886C7912B50}" destId="{A5B837C2-5DA9-41DC-BEE9-3664CD3DBD51}" srcOrd="8" destOrd="0" presId="urn:microsoft.com/office/officeart/2005/8/layout/gear1"/>
    <dgm:cxn modelId="{B43C4F5B-F0E9-40B4-8155-194523EFFCAE}" type="presParOf" srcId="{E2025E6D-5A8B-4234-AB07-6886C7912B50}" destId="{A1BA5112-E78B-4661-B127-92BA96C479E5}" srcOrd="9" destOrd="0" presId="urn:microsoft.com/office/officeart/2005/8/layout/gear1"/>
    <dgm:cxn modelId="{6433711E-0842-4E78-9D79-F80A23814ECA}" type="presParOf" srcId="{E2025E6D-5A8B-4234-AB07-6886C7912B50}" destId="{B213B7FF-874D-4EB3-9A88-7E57753577C0}" srcOrd="10" destOrd="0" presId="urn:microsoft.com/office/officeart/2005/8/layout/gear1"/>
    <dgm:cxn modelId="{3719C0EC-B9B1-43AE-ACC5-2A96A13CA615}" type="presParOf" srcId="{E2025E6D-5A8B-4234-AB07-6886C7912B50}" destId="{8F34488F-D3F8-4A3A-8B63-C00AF20C1BE3}" srcOrd="11" destOrd="0" presId="urn:microsoft.com/office/officeart/2005/8/layout/gear1"/>
    <dgm:cxn modelId="{D369937B-1948-49DD-9B7E-92287C46E655}"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366AB08C-2C3D-4435-A0FA-DFC318034172}" type="presOf" srcId="{DD0F57ED-AAE8-421C-B812-3E08AB59151B}" destId="{A1BA5112-E78B-4661-B127-92BA96C479E5}" srcOrd="3" destOrd="0" presId="urn:microsoft.com/office/officeart/2005/8/layout/gear1"/>
    <dgm:cxn modelId="{A8EB8B10-2E81-4EDA-9186-058D9987A9F1}" type="presOf" srcId="{832FFCF3-C5A4-4329-B7DA-8C0BC4527421}" destId="{88326021-8DFE-4E5A-9AE2-D86F06E822E5}" srcOrd="1" destOrd="0" presId="urn:microsoft.com/office/officeart/2005/8/layout/gear1"/>
    <dgm:cxn modelId="{6C3F1FF1-75CD-4DDE-9B3F-07B67D5C0BAC}" type="presOf" srcId="{9DDD8A14-C955-4D81-8DEA-14440EAD19D7}" destId="{EDA0C5C4-942D-4EC7-87FC-682D58A404E7}" srcOrd="1" destOrd="0" presId="urn:microsoft.com/office/officeart/2005/8/layout/gear1"/>
    <dgm:cxn modelId="{92F6E0B0-EDA5-45FF-9DB0-19A56DC7B85F}" type="presOf" srcId="{832FFCF3-C5A4-4329-B7DA-8C0BC4527421}" destId="{1D373FD8-5825-4F0B-A7B6-280A0BD05894}" srcOrd="0" destOrd="0" presId="urn:microsoft.com/office/officeart/2005/8/layout/gear1"/>
    <dgm:cxn modelId="{F0F553CD-91B7-4760-A7F5-2CEFB48A4F92}" type="presOf" srcId="{89478B80-6DA0-4540-800D-7700760B3C20}" destId="{82DADDFE-2803-42C1-BDD9-DF9DF0748E67}" srcOrd="0" destOrd="0" presId="urn:microsoft.com/office/officeart/2005/8/layout/gear1"/>
    <dgm:cxn modelId="{D21B5C34-E776-4630-8D59-AE4B0D5145FD}" type="presOf" srcId="{13163F1D-38B6-4DA9-BA7A-82BA1FBD4A15}" destId="{B213B7FF-874D-4EB3-9A88-7E57753577C0}" srcOrd="0" destOrd="0" presId="urn:microsoft.com/office/officeart/2005/8/layout/gear1"/>
    <dgm:cxn modelId="{7597E02C-DEEB-4537-8FD0-AE19D2609140}" type="presOf" srcId="{832FFCF3-C5A4-4329-B7DA-8C0BC4527421}" destId="{F35DC60B-30A3-4F95-9AD8-A13E594DFF28}" srcOrd="2" destOrd="0" presId="urn:microsoft.com/office/officeart/2005/8/layout/gear1"/>
    <dgm:cxn modelId="{2BA39BD7-DB8A-4158-8D6C-8D6D85FB2328}" type="presOf" srcId="{DD0F57ED-AAE8-421C-B812-3E08AB59151B}" destId="{379BD56F-BF78-4141-AFCF-51904FA87662}" srcOrd="1"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84673528-F9F4-483D-B4C5-F9E304E37B42}" type="presOf" srcId="{9DDD8A14-C955-4D81-8DEA-14440EAD19D7}" destId="{5BE7F1B1-F50F-4957-BDE3-C86628961CDC}" srcOrd="0" destOrd="0" presId="urn:microsoft.com/office/officeart/2005/8/layout/gear1"/>
    <dgm:cxn modelId="{CFB51738-F727-4899-AE14-336522956841}" type="presOf" srcId="{DD0F57ED-AAE8-421C-B812-3E08AB59151B}" destId="{A5B837C2-5DA9-41DC-BEE9-3664CD3DBD51}" srcOrd="2" destOrd="0" presId="urn:microsoft.com/office/officeart/2005/8/layout/gear1"/>
    <dgm:cxn modelId="{2FAF6FEE-F1D2-4A21-B763-B45F6A4FFEC4}" type="presOf" srcId="{9DDD8A14-C955-4D81-8DEA-14440EAD19D7}" destId="{E0CC3336-5908-4E1A-918E-B68C07B53162}" srcOrd="2" destOrd="0" presId="urn:microsoft.com/office/officeart/2005/8/layout/gear1"/>
    <dgm:cxn modelId="{5F4B769A-E32F-4762-BE4B-F2E268A04E29}" type="presOf" srcId="{CCD4F890-10C1-4A57-98E4-230E6BCE7654}" destId="{E2025E6D-5A8B-4234-AB07-6886C7912B50}" srcOrd="0"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3DAD1FFA-2456-449F-8D47-A4641B91DBC3}" type="presOf" srcId="{9E5F0602-8AF0-4906-8B54-9F76C4142CC4}" destId="{8F34488F-D3F8-4A3A-8B63-C00AF20C1BE3}" srcOrd="0" destOrd="0" presId="urn:microsoft.com/office/officeart/2005/8/layout/gear1"/>
    <dgm:cxn modelId="{B0ED9598-6839-4938-9E92-1DDDA84B53BC}" type="presOf" srcId="{DD0F57ED-AAE8-421C-B812-3E08AB59151B}" destId="{E5ECD3AA-F5FB-4221-B252-191E5FD34453}" srcOrd="0"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F4AA77B1-462E-487A-9467-0D28AD69A5EF}" type="presParOf" srcId="{E2025E6D-5A8B-4234-AB07-6886C7912B50}" destId="{1D373FD8-5825-4F0B-A7B6-280A0BD05894}" srcOrd="0" destOrd="0" presId="urn:microsoft.com/office/officeart/2005/8/layout/gear1"/>
    <dgm:cxn modelId="{610FEF2D-C68C-46A5-B6C3-FCD7A2C5F82E}" type="presParOf" srcId="{E2025E6D-5A8B-4234-AB07-6886C7912B50}" destId="{88326021-8DFE-4E5A-9AE2-D86F06E822E5}" srcOrd="1" destOrd="0" presId="urn:microsoft.com/office/officeart/2005/8/layout/gear1"/>
    <dgm:cxn modelId="{9F6E42D8-ECCB-4F45-B128-B7487C408D1E}" type="presParOf" srcId="{E2025E6D-5A8B-4234-AB07-6886C7912B50}" destId="{F35DC60B-30A3-4F95-9AD8-A13E594DFF28}" srcOrd="2" destOrd="0" presId="urn:microsoft.com/office/officeart/2005/8/layout/gear1"/>
    <dgm:cxn modelId="{87B62D85-D416-4E9C-9112-5FC3DD7B064A}" type="presParOf" srcId="{E2025E6D-5A8B-4234-AB07-6886C7912B50}" destId="{5BE7F1B1-F50F-4957-BDE3-C86628961CDC}" srcOrd="3" destOrd="0" presId="urn:microsoft.com/office/officeart/2005/8/layout/gear1"/>
    <dgm:cxn modelId="{CC5A3A06-613B-4DDE-AD77-95D27C6FAF0D}" type="presParOf" srcId="{E2025E6D-5A8B-4234-AB07-6886C7912B50}" destId="{EDA0C5C4-942D-4EC7-87FC-682D58A404E7}" srcOrd="4" destOrd="0" presId="urn:microsoft.com/office/officeart/2005/8/layout/gear1"/>
    <dgm:cxn modelId="{C3FBF23D-C74C-4FC0-898D-B2A5FCDB17C6}" type="presParOf" srcId="{E2025E6D-5A8B-4234-AB07-6886C7912B50}" destId="{E0CC3336-5908-4E1A-918E-B68C07B53162}" srcOrd="5" destOrd="0" presId="urn:microsoft.com/office/officeart/2005/8/layout/gear1"/>
    <dgm:cxn modelId="{E9C7EF44-9BB9-4AF0-9373-94117A370AD7}" type="presParOf" srcId="{E2025E6D-5A8B-4234-AB07-6886C7912B50}" destId="{E5ECD3AA-F5FB-4221-B252-191E5FD34453}" srcOrd="6" destOrd="0" presId="urn:microsoft.com/office/officeart/2005/8/layout/gear1"/>
    <dgm:cxn modelId="{7FE6F292-E8B4-4362-99DC-4A7D5A4C8EC5}" type="presParOf" srcId="{E2025E6D-5A8B-4234-AB07-6886C7912B50}" destId="{379BD56F-BF78-4141-AFCF-51904FA87662}" srcOrd="7" destOrd="0" presId="urn:microsoft.com/office/officeart/2005/8/layout/gear1"/>
    <dgm:cxn modelId="{FDEEDF2E-2618-4B5E-A367-2F4048A54870}" type="presParOf" srcId="{E2025E6D-5A8B-4234-AB07-6886C7912B50}" destId="{A5B837C2-5DA9-41DC-BEE9-3664CD3DBD51}" srcOrd="8" destOrd="0" presId="urn:microsoft.com/office/officeart/2005/8/layout/gear1"/>
    <dgm:cxn modelId="{8ADFF734-5B1D-4A87-A456-440E1C73B747}" type="presParOf" srcId="{E2025E6D-5A8B-4234-AB07-6886C7912B50}" destId="{A1BA5112-E78B-4661-B127-92BA96C479E5}" srcOrd="9" destOrd="0" presId="urn:microsoft.com/office/officeart/2005/8/layout/gear1"/>
    <dgm:cxn modelId="{E8E5BBA0-5216-46BB-9237-BE6DE3795A8E}" type="presParOf" srcId="{E2025E6D-5A8B-4234-AB07-6886C7912B50}" destId="{B213B7FF-874D-4EB3-9A88-7E57753577C0}" srcOrd="10" destOrd="0" presId="urn:microsoft.com/office/officeart/2005/8/layout/gear1"/>
    <dgm:cxn modelId="{87E69056-D0A4-4508-A545-15E02D086A02}" type="presParOf" srcId="{E2025E6D-5A8B-4234-AB07-6886C7912B50}" destId="{8F34488F-D3F8-4A3A-8B63-C00AF20C1BE3}" srcOrd="11" destOrd="0" presId="urn:microsoft.com/office/officeart/2005/8/layout/gear1"/>
    <dgm:cxn modelId="{A54BA663-4D18-4177-9F00-9C50C93D2363}"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CAPTCHA</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E909513A-9374-4C2A-8A4F-0F6D072BCC30}" type="presOf" srcId="{13163F1D-38B6-4DA9-BA7A-82BA1FBD4A15}" destId="{B213B7FF-874D-4EB3-9A88-7E57753577C0}" srcOrd="0" destOrd="0" presId="urn:microsoft.com/office/officeart/2005/8/layout/gear1"/>
    <dgm:cxn modelId="{B4F67E42-89B1-425E-B2AC-B01E3869C73A}" type="presOf" srcId="{832FFCF3-C5A4-4329-B7DA-8C0BC4527421}" destId="{88326021-8DFE-4E5A-9AE2-D86F06E822E5}" srcOrd="1" destOrd="0" presId="urn:microsoft.com/office/officeart/2005/8/layout/gear1"/>
    <dgm:cxn modelId="{FDE0C99E-D5FD-4BC9-BDEF-51D3E929E8F1}" type="presOf" srcId="{9DDD8A14-C955-4D81-8DEA-14440EAD19D7}" destId="{EDA0C5C4-942D-4EC7-87FC-682D58A404E7}" srcOrd="1" destOrd="0" presId="urn:microsoft.com/office/officeart/2005/8/layout/gear1"/>
    <dgm:cxn modelId="{A5308166-5960-477F-883A-8DADF2DC7624}" type="presOf" srcId="{9DDD8A14-C955-4D81-8DEA-14440EAD19D7}" destId="{E0CC3336-5908-4E1A-918E-B68C07B53162}" srcOrd="2" destOrd="0" presId="urn:microsoft.com/office/officeart/2005/8/layout/gear1"/>
    <dgm:cxn modelId="{AD6A0B2C-35C8-48F5-86EA-FEC27F900EAA}" type="presOf" srcId="{CCD4F890-10C1-4A57-98E4-230E6BCE7654}" destId="{E2025E6D-5A8B-4234-AB07-6886C7912B50}" srcOrd="0" destOrd="0" presId="urn:microsoft.com/office/officeart/2005/8/layout/gear1"/>
    <dgm:cxn modelId="{6126C0F2-EF9C-49A8-B676-A3B4BBCAA038}" type="presOf" srcId="{9DDD8A14-C955-4D81-8DEA-14440EAD19D7}" destId="{5BE7F1B1-F50F-4957-BDE3-C86628961CDC}" srcOrd="0" destOrd="0" presId="urn:microsoft.com/office/officeart/2005/8/layout/gear1"/>
    <dgm:cxn modelId="{DFEE3EBF-C73A-4E0D-95A1-22D113FB09FF}" type="presOf" srcId="{DD0F57ED-AAE8-421C-B812-3E08AB59151B}" destId="{A1BA5112-E78B-4661-B127-92BA96C479E5}" srcOrd="3" destOrd="0" presId="urn:microsoft.com/office/officeart/2005/8/layout/gear1"/>
    <dgm:cxn modelId="{1A815482-CF13-4496-9C30-20EFE9842672}" type="presOf" srcId="{832FFCF3-C5A4-4329-B7DA-8C0BC4527421}" destId="{F35DC60B-30A3-4F95-9AD8-A13E594DFF28}" srcOrd="2"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DA3785DA-210D-4B56-907A-0F15ABBBE798}" type="presOf" srcId="{DD0F57ED-AAE8-421C-B812-3E08AB59151B}" destId="{379BD56F-BF78-4141-AFCF-51904FA87662}" srcOrd="1" destOrd="0" presId="urn:microsoft.com/office/officeart/2005/8/layout/gear1"/>
    <dgm:cxn modelId="{59434BB9-9C6F-4764-8A4F-D207A2DC6CE0}" type="presOf" srcId="{89478B80-6DA0-4540-800D-7700760B3C20}" destId="{82DADDFE-2803-42C1-BDD9-DF9DF0748E67}" srcOrd="0"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2D21B8C7-7E7B-45BC-8445-7E3A2C8D83B5}" srcId="{CCD4F890-10C1-4A57-98E4-230E6BCE7654}" destId="{9DDD8A14-C955-4D81-8DEA-14440EAD19D7}" srcOrd="1" destOrd="0" parTransId="{78F87BCF-A5A5-4EE0-AAF0-8696A14AB949}" sibTransId="{9E5F0602-8AF0-4906-8B54-9F76C4142CC4}"/>
    <dgm:cxn modelId="{9D776D00-50B9-4B4A-A604-C4E319063D57}" type="presOf" srcId="{9E5F0602-8AF0-4906-8B54-9F76C4142CC4}" destId="{8F34488F-D3F8-4A3A-8B63-C00AF20C1BE3}" srcOrd="0" destOrd="0" presId="urn:microsoft.com/office/officeart/2005/8/layout/gear1"/>
    <dgm:cxn modelId="{98DFA04E-B0E8-4CA0-A8A7-F2CD7F953336}" type="presOf" srcId="{DD0F57ED-AAE8-421C-B812-3E08AB59151B}" destId="{E5ECD3AA-F5FB-4221-B252-191E5FD34453}" srcOrd="0" destOrd="0" presId="urn:microsoft.com/office/officeart/2005/8/layout/gear1"/>
    <dgm:cxn modelId="{9CB63392-C4FA-4078-983E-52B2185924EB}" type="presOf" srcId="{DD0F57ED-AAE8-421C-B812-3E08AB59151B}" destId="{A5B837C2-5DA9-41DC-BEE9-3664CD3DBD51}" srcOrd="2" destOrd="0" presId="urn:microsoft.com/office/officeart/2005/8/layout/gear1"/>
    <dgm:cxn modelId="{6BD21289-5873-4566-9B7C-9105389A4F98}" type="presOf" srcId="{832FFCF3-C5A4-4329-B7DA-8C0BC4527421}" destId="{1D373FD8-5825-4F0B-A7B6-280A0BD05894}" srcOrd="0" destOrd="0" presId="urn:microsoft.com/office/officeart/2005/8/layout/gear1"/>
    <dgm:cxn modelId="{0345DB98-545F-42DE-99AD-5849C76AD821}" type="presParOf" srcId="{E2025E6D-5A8B-4234-AB07-6886C7912B50}" destId="{1D373FD8-5825-4F0B-A7B6-280A0BD05894}" srcOrd="0" destOrd="0" presId="urn:microsoft.com/office/officeart/2005/8/layout/gear1"/>
    <dgm:cxn modelId="{0D1C4BF7-F5D4-44EB-BF75-1B607D874CA5}" type="presParOf" srcId="{E2025E6D-5A8B-4234-AB07-6886C7912B50}" destId="{88326021-8DFE-4E5A-9AE2-D86F06E822E5}" srcOrd="1" destOrd="0" presId="urn:microsoft.com/office/officeart/2005/8/layout/gear1"/>
    <dgm:cxn modelId="{D40BF585-83F6-46E5-AF4C-1288EBC7F415}" type="presParOf" srcId="{E2025E6D-5A8B-4234-AB07-6886C7912B50}" destId="{F35DC60B-30A3-4F95-9AD8-A13E594DFF28}" srcOrd="2" destOrd="0" presId="urn:microsoft.com/office/officeart/2005/8/layout/gear1"/>
    <dgm:cxn modelId="{548CC6BD-B16C-4ED5-A38A-EDDC1806A64B}" type="presParOf" srcId="{E2025E6D-5A8B-4234-AB07-6886C7912B50}" destId="{5BE7F1B1-F50F-4957-BDE3-C86628961CDC}" srcOrd="3" destOrd="0" presId="urn:microsoft.com/office/officeart/2005/8/layout/gear1"/>
    <dgm:cxn modelId="{DC6705FD-CFFF-4F5E-A1BB-708B0EB6233E}" type="presParOf" srcId="{E2025E6D-5A8B-4234-AB07-6886C7912B50}" destId="{EDA0C5C4-942D-4EC7-87FC-682D58A404E7}" srcOrd="4" destOrd="0" presId="urn:microsoft.com/office/officeart/2005/8/layout/gear1"/>
    <dgm:cxn modelId="{709AB363-221B-495D-962E-3AA47C33C095}" type="presParOf" srcId="{E2025E6D-5A8B-4234-AB07-6886C7912B50}" destId="{E0CC3336-5908-4E1A-918E-B68C07B53162}" srcOrd="5" destOrd="0" presId="urn:microsoft.com/office/officeart/2005/8/layout/gear1"/>
    <dgm:cxn modelId="{97354DDA-3A21-45AA-8C25-557BC2D37330}" type="presParOf" srcId="{E2025E6D-5A8B-4234-AB07-6886C7912B50}" destId="{E5ECD3AA-F5FB-4221-B252-191E5FD34453}" srcOrd="6" destOrd="0" presId="urn:microsoft.com/office/officeart/2005/8/layout/gear1"/>
    <dgm:cxn modelId="{CE19E58D-F4F8-420D-B3AF-7650A5C75E17}" type="presParOf" srcId="{E2025E6D-5A8B-4234-AB07-6886C7912B50}" destId="{379BD56F-BF78-4141-AFCF-51904FA87662}" srcOrd="7" destOrd="0" presId="urn:microsoft.com/office/officeart/2005/8/layout/gear1"/>
    <dgm:cxn modelId="{CC516838-EFE5-491B-B6D6-0FF0E87C7F19}" type="presParOf" srcId="{E2025E6D-5A8B-4234-AB07-6886C7912B50}" destId="{A5B837C2-5DA9-41DC-BEE9-3664CD3DBD51}" srcOrd="8" destOrd="0" presId="urn:microsoft.com/office/officeart/2005/8/layout/gear1"/>
    <dgm:cxn modelId="{0ADDD9B5-498C-431C-B525-DBFDAABDC77A}" type="presParOf" srcId="{E2025E6D-5A8B-4234-AB07-6886C7912B50}" destId="{A1BA5112-E78B-4661-B127-92BA96C479E5}" srcOrd="9" destOrd="0" presId="urn:microsoft.com/office/officeart/2005/8/layout/gear1"/>
    <dgm:cxn modelId="{18F5DBC4-C4DD-4463-9887-573F6AC65EDD}" type="presParOf" srcId="{E2025E6D-5A8B-4234-AB07-6886C7912B50}" destId="{B213B7FF-874D-4EB3-9A88-7E57753577C0}" srcOrd="10" destOrd="0" presId="urn:microsoft.com/office/officeart/2005/8/layout/gear1"/>
    <dgm:cxn modelId="{25E9FF13-9623-48D5-953D-0AB2BE84412B}" type="presParOf" srcId="{E2025E6D-5A8B-4234-AB07-6886C7912B50}" destId="{8F34488F-D3F8-4A3A-8B63-C00AF20C1BE3}" srcOrd="11" destOrd="0" presId="urn:microsoft.com/office/officeart/2005/8/layout/gear1"/>
    <dgm:cxn modelId="{EA29877F-3A68-48C1-8E3F-B43FDF0414DA}"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C3E23170-E5AC-4DF0-AECC-F71D7D55B3E8}" type="presOf" srcId="{CCD4F890-10C1-4A57-98E4-230E6BCE7654}" destId="{E2025E6D-5A8B-4234-AB07-6886C7912B50}" srcOrd="0" destOrd="0" presId="urn:microsoft.com/office/officeart/2005/8/layout/gear1"/>
    <dgm:cxn modelId="{020882A4-F97B-404C-BF45-2D4A3575BD38}" type="presOf" srcId="{832FFCF3-C5A4-4329-B7DA-8C0BC4527421}" destId="{88326021-8DFE-4E5A-9AE2-D86F06E822E5}" srcOrd="1" destOrd="0" presId="urn:microsoft.com/office/officeart/2005/8/layout/gear1"/>
    <dgm:cxn modelId="{194CEE79-D1CD-4831-A0AA-BCDE9B549DA4}" type="presOf" srcId="{9DDD8A14-C955-4D81-8DEA-14440EAD19D7}" destId="{EDA0C5C4-942D-4EC7-87FC-682D58A404E7}" srcOrd="1" destOrd="0" presId="urn:microsoft.com/office/officeart/2005/8/layout/gear1"/>
    <dgm:cxn modelId="{2FBD61D1-3134-4962-9789-DD00A1358FE7}" type="presOf" srcId="{13163F1D-38B6-4DA9-BA7A-82BA1FBD4A15}" destId="{B213B7FF-874D-4EB3-9A88-7E57753577C0}" srcOrd="0" destOrd="0" presId="urn:microsoft.com/office/officeart/2005/8/layout/gear1"/>
    <dgm:cxn modelId="{527139F1-2D24-493E-8038-A9715DA31E4B}" type="presOf" srcId="{9E5F0602-8AF0-4906-8B54-9F76C4142CC4}" destId="{8F34488F-D3F8-4A3A-8B63-C00AF20C1BE3}" srcOrd="0" destOrd="0" presId="urn:microsoft.com/office/officeart/2005/8/layout/gear1"/>
    <dgm:cxn modelId="{C97D651D-A285-4933-A2E7-209247B661CE}" type="presOf" srcId="{832FFCF3-C5A4-4329-B7DA-8C0BC4527421}" destId="{F35DC60B-30A3-4F95-9AD8-A13E594DFF28}" srcOrd="2" destOrd="0" presId="urn:microsoft.com/office/officeart/2005/8/layout/gear1"/>
    <dgm:cxn modelId="{2BE26CE0-19F0-460C-83F5-18B53801DF1A}" type="presOf" srcId="{DD0F57ED-AAE8-421C-B812-3E08AB59151B}" destId="{379BD56F-BF78-4141-AFCF-51904FA87662}" srcOrd="1" destOrd="0" presId="urn:microsoft.com/office/officeart/2005/8/layout/gear1"/>
    <dgm:cxn modelId="{58BA9C72-23C8-40E8-B32E-FB79723F3F54}" type="presOf" srcId="{9DDD8A14-C955-4D81-8DEA-14440EAD19D7}" destId="{5BE7F1B1-F50F-4957-BDE3-C86628961CDC}" srcOrd="0" destOrd="0" presId="urn:microsoft.com/office/officeart/2005/8/layout/gear1"/>
    <dgm:cxn modelId="{B9CCF359-50FE-4A2A-8EF0-68899DB1115E}" type="presOf" srcId="{DD0F57ED-AAE8-421C-B812-3E08AB59151B}" destId="{A1BA5112-E78B-4661-B127-92BA96C479E5}" srcOrd="3"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7661D25F-66B3-4E22-B9D7-86BAFBF46F13}" type="presOf" srcId="{832FFCF3-C5A4-4329-B7DA-8C0BC4527421}" destId="{1D373FD8-5825-4F0B-A7B6-280A0BD05894}" srcOrd="0"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4B2E85BF-E663-4201-802C-8EBF3DA129E9}" type="presOf" srcId="{DD0F57ED-AAE8-421C-B812-3E08AB59151B}" destId="{E5ECD3AA-F5FB-4221-B252-191E5FD34453}" srcOrd="0" destOrd="0" presId="urn:microsoft.com/office/officeart/2005/8/layout/gear1"/>
    <dgm:cxn modelId="{503FDBA3-E1E7-4848-B978-A576C5A550FF}" type="presOf" srcId="{DD0F57ED-AAE8-421C-B812-3E08AB59151B}" destId="{A5B837C2-5DA9-41DC-BEE9-3664CD3DBD51}" srcOrd="2"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E91D280E-7F17-42B0-9C11-B9A2169C8F40}" type="presOf" srcId="{89478B80-6DA0-4540-800D-7700760B3C20}" destId="{82DADDFE-2803-42C1-BDD9-DF9DF0748E67}" srcOrd="0" destOrd="0" presId="urn:microsoft.com/office/officeart/2005/8/layout/gear1"/>
    <dgm:cxn modelId="{E525AC02-23E6-4144-A530-BCBF32FD4C64}" type="presOf" srcId="{9DDD8A14-C955-4D81-8DEA-14440EAD19D7}" destId="{E0CC3336-5908-4E1A-918E-B68C07B53162}" srcOrd="2" destOrd="0" presId="urn:microsoft.com/office/officeart/2005/8/layout/gear1"/>
    <dgm:cxn modelId="{D1A676FC-A106-44E9-9978-A01296C0F269}" type="presParOf" srcId="{E2025E6D-5A8B-4234-AB07-6886C7912B50}" destId="{1D373FD8-5825-4F0B-A7B6-280A0BD05894}" srcOrd="0" destOrd="0" presId="urn:microsoft.com/office/officeart/2005/8/layout/gear1"/>
    <dgm:cxn modelId="{FB5F0768-1504-488D-86EB-1CBCB13BBFDD}" type="presParOf" srcId="{E2025E6D-5A8B-4234-AB07-6886C7912B50}" destId="{88326021-8DFE-4E5A-9AE2-D86F06E822E5}" srcOrd="1" destOrd="0" presId="urn:microsoft.com/office/officeart/2005/8/layout/gear1"/>
    <dgm:cxn modelId="{AD684C4F-55A2-4109-B0DC-9352CF92B325}" type="presParOf" srcId="{E2025E6D-5A8B-4234-AB07-6886C7912B50}" destId="{F35DC60B-30A3-4F95-9AD8-A13E594DFF28}" srcOrd="2" destOrd="0" presId="urn:microsoft.com/office/officeart/2005/8/layout/gear1"/>
    <dgm:cxn modelId="{ECA383AC-A4DB-4254-97C7-47B5FC263851}" type="presParOf" srcId="{E2025E6D-5A8B-4234-AB07-6886C7912B50}" destId="{5BE7F1B1-F50F-4957-BDE3-C86628961CDC}" srcOrd="3" destOrd="0" presId="urn:microsoft.com/office/officeart/2005/8/layout/gear1"/>
    <dgm:cxn modelId="{0C99162F-834B-4E4B-906D-AF3184627177}" type="presParOf" srcId="{E2025E6D-5A8B-4234-AB07-6886C7912B50}" destId="{EDA0C5C4-942D-4EC7-87FC-682D58A404E7}" srcOrd="4" destOrd="0" presId="urn:microsoft.com/office/officeart/2005/8/layout/gear1"/>
    <dgm:cxn modelId="{76ED6384-CCAE-43EE-A309-714B0663F084}" type="presParOf" srcId="{E2025E6D-5A8B-4234-AB07-6886C7912B50}" destId="{E0CC3336-5908-4E1A-918E-B68C07B53162}" srcOrd="5" destOrd="0" presId="urn:microsoft.com/office/officeart/2005/8/layout/gear1"/>
    <dgm:cxn modelId="{C4531AF6-9838-42CE-8CF7-D3166717BA63}" type="presParOf" srcId="{E2025E6D-5A8B-4234-AB07-6886C7912B50}" destId="{E5ECD3AA-F5FB-4221-B252-191E5FD34453}" srcOrd="6" destOrd="0" presId="urn:microsoft.com/office/officeart/2005/8/layout/gear1"/>
    <dgm:cxn modelId="{CC96571D-8EB2-40EF-8680-EC7F558D849D}" type="presParOf" srcId="{E2025E6D-5A8B-4234-AB07-6886C7912B50}" destId="{379BD56F-BF78-4141-AFCF-51904FA87662}" srcOrd="7" destOrd="0" presId="urn:microsoft.com/office/officeart/2005/8/layout/gear1"/>
    <dgm:cxn modelId="{F51A73CF-492A-4956-A0EE-04B3CAAB2FDA}" type="presParOf" srcId="{E2025E6D-5A8B-4234-AB07-6886C7912B50}" destId="{A5B837C2-5DA9-41DC-BEE9-3664CD3DBD51}" srcOrd="8" destOrd="0" presId="urn:microsoft.com/office/officeart/2005/8/layout/gear1"/>
    <dgm:cxn modelId="{B9C23F85-B087-43E1-BABE-AD9CF0395690}" type="presParOf" srcId="{E2025E6D-5A8B-4234-AB07-6886C7912B50}" destId="{A1BA5112-E78B-4661-B127-92BA96C479E5}" srcOrd="9" destOrd="0" presId="urn:microsoft.com/office/officeart/2005/8/layout/gear1"/>
    <dgm:cxn modelId="{24914108-F4F3-4B9C-A62E-457355282724}" type="presParOf" srcId="{E2025E6D-5A8B-4234-AB07-6886C7912B50}" destId="{B213B7FF-874D-4EB3-9A88-7E57753577C0}" srcOrd="10" destOrd="0" presId="urn:microsoft.com/office/officeart/2005/8/layout/gear1"/>
    <dgm:cxn modelId="{50C5EDC1-89E6-4700-84BE-72A8C31009B6}" type="presParOf" srcId="{E2025E6D-5A8B-4234-AB07-6886C7912B50}" destId="{8F34488F-D3F8-4A3A-8B63-C00AF20C1BE3}" srcOrd="11" destOrd="0" presId="urn:microsoft.com/office/officeart/2005/8/layout/gear1"/>
    <dgm:cxn modelId="{77E1CAA4-469D-4C3E-8B36-03C538C9B9F5}"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0389177E-6070-4436-9E85-70537F07A7A1}" type="presOf" srcId="{9DDD8A14-C955-4D81-8DEA-14440EAD19D7}" destId="{5BE7F1B1-F50F-4957-BDE3-C86628961CDC}" srcOrd="0" destOrd="0" presId="urn:microsoft.com/office/officeart/2005/8/layout/gear1"/>
    <dgm:cxn modelId="{8CABBE02-E854-47CB-ABE6-72BF19D06719}" type="presOf" srcId="{89478B80-6DA0-4540-800D-7700760B3C20}" destId="{82DADDFE-2803-42C1-BDD9-DF9DF0748E67}" srcOrd="0" destOrd="0" presId="urn:microsoft.com/office/officeart/2005/8/layout/gear1"/>
    <dgm:cxn modelId="{92A95947-E8E5-4342-B690-2C5F57B25A5D}" type="presOf" srcId="{9DDD8A14-C955-4D81-8DEA-14440EAD19D7}" destId="{E0CC3336-5908-4E1A-918E-B68C07B53162}" srcOrd="2" destOrd="0" presId="urn:microsoft.com/office/officeart/2005/8/layout/gear1"/>
    <dgm:cxn modelId="{105B2F7C-6439-460D-BCF4-EB3EC0C31BD7}" type="presOf" srcId="{9DDD8A14-C955-4D81-8DEA-14440EAD19D7}" destId="{EDA0C5C4-942D-4EC7-87FC-682D58A404E7}" srcOrd="1" destOrd="0" presId="urn:microsoft.com/office/officeart/2005/8/layout/gear1"/>
    <dgm:cxn modelId="{D70684A6-4A0B-482A-BF0A-8CDDBCEAE214}" type="presOf" srcId="{DD0F57ED-AAE8-421C-B812-3E08AB59151B}" destId="{A5B837C2-5DA9-41DC-BEE9-3664CD3DBD51}" srcOrd="2" destOrd="0" presId="urn:microsoft.com/office/officeart/2005/8/layout/gear1"/>
    <dgm:cxn modelId="{48F7CF91-D754-4A83-8896-E796B8241997}" type="presOf" srcId="{13163F1D-38B6-4DA9-BA7A-82BA1FBD4A15}" destId="{B213B7FF-874D-4EB3-9A88-7E57753577C0}" srcOrd="0"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5CAE059E-91BA-4705-AA04-E4423D0CDE14}" type="presOf" srcId="{832FFCF3-C5A4-4329-B7DA-8C0BC4527421}" destId="{88326021-8DFE-4E5A-9AE2-D86F06E822E5}" srcOrd="1"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7A1F8ED7-D1C1-4BA4-993F-8AE9C43A2B98}" type="presOf" srcId="{DD0F57ED-AAE8-421C-B812-3E08AB59151B}" destId="{E5ECD3AA-F5FB-4221-B252-191E5FD34453}" srcOrd="0" destOrd="0" presId="urn:microsoft.com/office/officeart/2005/8/layout/gear1"/>
    <dgm:cxn modelId="{CDBD667E-90EC-4DB3-9C27-B33E8B102046}" type="presOf" srcId="{DD0F57ED-AAE8-421C-B812-3E08AB59151B}" destId="{A1BA5112-E78B-4661-B127-92BA96C479E5}" srcOrd="3" destOrd="0" presId="urn:microsoft.com/office/officeart/2005/8/layout/gear1"/>
    <dgm:cxn modelId="{67D76D50-D321-43BC-934B-959208335583}" type="presOf" srcId="{9E5F0602-8AF0-4906-8B54-9F76C4142CC4}" destId="{8F34488F-D3F8-4A3A-8B63-C00AF20C1BE3}" srcOrd="0" destOrd="0" presId="urn:microsoft.com/office/officeart/2005/8/layout/gear1"/>
    <dgm:cxn modelId="{2DA755EE-13B1-4D29-9CDA-59B1221D311B}" type="presOf" srcId="{CCD4F890-10C1-4A57-98E4-230E6BCE7654}" destId="{E2025E6D-5A8B-4234-AB07-6886C7912B50}" srcOrd="0"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D03B1C65-3B5A-4620-8B8C-06D80281DBFD}" type="presOf" srcId="{DD0F57ED-AAE8-421C-B812-3E08AB59151B}" destId="{379BD56F-BF78-4141-AFCF-51904FA87662}" srcOrd="1" destOrd="0" presId="urn:microsoft.com/office/officeart/2005/8/layout/gear1"/>
    <dgm:cxn modelId="{F4A35CBC-40D3-41A8-A7CF-442360EDA9E1}" type="presOf" srcId="{832FFCF3-C5A4-4329-B7DA-8C0BC4527421}" destId="{1D373FD8-5825-4F0B-A7B6-280A0BD05894}" srcOrd="0" destOrd="0" presId="urn:microsoft.com/office/officeart/2005/8/layout/gear1"/>
    <dgm:cxn modelId="{99C59931-320B-45BA-9402-28E316D27EBC}" type="presOf" srcId="{832FFCF3-C5A4-4329-B7DA-8C0BC4527421}" destId="{F35DC60B-30A3-4F95-9AD8-A13E594DFF28}" srcOrd="2" destOrd="0" presId="urn:microsoft.com/office/officeart/2005/8/layout/gear1"/>
    <dgm:cxn modelId="{C381AB90-45C4-43AC-9790-874A013E14CD}" type="presParOf" srcId="{E2025E6D-5A8B-4234-AB07-6886C7912B50}" destId="{1D373FD8-5825-4F0B-A7B6-280A0BD05894}" srcOrd="0" destOrd="0" presId="urn:microsoft.com/office/officeart/2005/8/layout/gear1"/>
    <dgm:cxn modelId="{406A77DB-3549-49EA-87EA-941DCC2A2095}" type="presParOf" srcId="{E2025E6D-5A8B-4234-AB07-6886C7912B50}" destId="{88326021-8DFE-4E5A-9AE2-D86F06E822E5}" srcOrd="1" destOrd="0" presId="urn:microsoft.com/office/officeart/2005/8/layout/gear1"/>
    <dgm:cxn modelId="{3EC956A0-06FF-4AF0-8C95-EC0C55E0468A}" type="presParOf" srcId="{E2025E6D-5A8B-4234-AB07-6886C7912B50}" destId="{F35DC60B-30A3-4F95-9AD8-A13E594DFF28}" srcOrd="2" destOrd="0" presId="urn:microsoft.com/office/officeart/2005/8/layout/gear1"/>
    <dgm:cxn modelId="{96466D5A-ED22-462E-873D-6A3BD9D9B01C}" type="presParOf" srcId="{E2025E6D-5A8B-4234-AB07-6886C7912B50}" destId="{5BE7F1B1-F50F-4957-BDE3-C86628961CDC}" srcOrd="3" destOrd="0" presId="urn:microsoft.com/office/officeart/2005/8/layout/gear1"/>
    <dgm:cxn modelId="{0FCFC202-C570-4A62-95B4-1A75CB9294CA}" type="presParOf" srcId="{E2025E6D-5A8B-4234-AB07-6886C7912B50}" destId="{EDA0C5C4-942D-4EC7-87FC-682D58A404E7}" srcOrd="4" destOrd="0" presId="urn:microsoft.com/office/officeart/2005/8/layout/gear1"/>
    <dgm:cxn modelId="{F121624A-F323-4069-A8DE-CDB40539FE0D}" type="presParOf" srcId="{E2025E6D-5A8B-4234-AB07-6886C7912B50}" destId="{E0CC3336-5908-4E1A-918E-B68C07B53162}" srcOrd="5" destOrd="0" presId="urn:microsoft.com/office/officeart/2005/8/layout/gear1"/>
    <dgm:cxn modelId="{6EF38B24-3A58-48E8-B473-7FECB292F7C8}" type="presParOf" srcId="{E2025E6D-5A8B-4234-AB07-6886C7912B50}" destId="{E5ECD3AA-F5FB-4221-B252-191E5FD34453}" srcOrd="6" destOrd="0" presId="urn:microsoft.com/office/officeart/2005/8/layout/gear1"/>
    <dgm:cxn modelId="{2B9907E9-24B9-4C3C-B704-7BAFE3550A21}" type="presParOf" srcId="{E2025E6D-5A8B-4234-AB07-6886C7912B50}" destId="{379BD56F-BF78-4141-AFCF-51904FA87662}" srcOrd="7" destOrd="0" presId="urn:microsoft.com/office/officeart/2005/8/layout/gear1"/>
    <dgm:cxn modelId="{0602EA57-F338-43F9-8507-11DB3C622A77}" type="presParOf" srcId="{E2025E6D-5A8B-4234-AB07-6886C7912B50}" destId="{A5B837C2-5DA9-41DC-BEE9-3664CD3DBD51}" srcOrd="8" destOrd="0" presId="urn:microsoft.com/office/officeart/2005/8/layout/gear1"/>
    <dgm:cxn modelId="{57059D11-DF0C-4602-B0B4-6E8360083AA9}" type="presParOf" srcId="{E2025E6D-5A8B-4234-AB07-6886C7912B50}" destId="{A1BA5112-E78B-4661-B127-92BA96C479E5}" srcOrd="9" destOrd="0" presId="urn:microsoft.com/office/officeart/2005/8/layout/gear1"/>
    <dgm:cxn modelId="{9558EBF2-D357-45C4-8F66-BF1F1660BCB3}" type="presParOf" srcId="{E2025E6D-5A8B-4234-AB07-6886C7912B50}" destId="{B213B7FF-874D-4EB3-9A88-7E57753577C0}" srcOrd="10" destOrd="0" presId="urn:microsoft.com/office/officeart/2005/8/layout/gear1"/>
    <dgm:cxn modelId="{7C913664-34C7-4C34-BD64-65185328EE03}" type="presParOf" srcId="{E2025E6D-5A8B-4234-AB07-6886C7912B50}" destId="{8F34488F-D3F8-4A3A-8B63-C00AF20C1BE3}" srcOrd="11" destOrd="0" presId="urn:microsoft.com/office/officeart/2005/8/layout/gear1"/>
    <dgm:cxn modelId="{FB46E6EE-FE56-424E-923C-6A9AB8C3E846}"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4BD486C0-8A00-45F2-9877-013497D14E70}" type="presOf" srcId="{832FFCF3-C5A4-4329-B7DA-8C0BC4527421}" destId="{1D373FD8-5825-4F0B-A7B6-280A0BD05894}" srcOrd="0" destOrd="0" presId="urn:microsoft.com/office/officeart/2005/8/layout/gear1"/>
    <dgm:cxn modelId="{A4E0BF9A-875F-448F-93F1-3B030C4D3D7B}" type="presOf" srcId="{9DDD8A14-C955-4D81-8DEA-14440EAD19D7}" destId="{E0CC3336-5908-4E1A-918E-B68C07B53162}" srcOrd="2" destOrd="0" presId="urn:microsoft.com/office/officeart/2005/8/layout/gear1"/>
    <dgm:cxn modelId="{52DDDA26-BD17-47B4-B020-75FB6CEDB893}" type="presOf" srcId="{9DDD8A14-C955-4D81-8DEA-14440EAD19D7}" destId="{EDA0C5C4-942D-4EC7-87FC-682D58A404E7}" srcOrd="1" destOrd="0" presId="urn:microsoft.com/office/officeart/2005/8/layout/gear1"/>
    <dgm:cxn modelId="{2A2CCE19-A2D8-48EF-BA86-714A106A1B4E}" type="presOf" srcId="{13163F1D-38B6-4DA9-BA7A-82BA1FBD4A15}" destId="{B213B7FF-874D-4EB3-9A88-7E57753577C0}" srcOrd="0" destOrd="0" presId="urn:microsoft.com/office/officeart/2005/8/layout/gear1"/>
    <dgm:cxn modelId="{A2CAE4B6-CF7A-4600-AE88-7F9D44218819}" type="presOf" srcId="{832FFCF3-C5A4-4329-B7DA-8C0BC4527421}" destId="{F35DC60B-30A3-4F95-9AD8-A13E594DFF28}" srcOrd="2" destOrd="0" presId="urn:microsoft.com/office/officeart/2005/8/layout/gear1"/>
    <dgm:cxn modelId="{1A171122-8A28-4D2D-9205-7306D558FC64}" type="presOf" srcId="{89478B80-6DA0-4540-800D-7700760B3C20}" destId="{82DADDFE-2803-42C1-BDD9-DF9DF0748E67}" srcOrd="0" destOrd="0" presId="urn:microsoft.com/office/officeart/2005/8/layout/gear1"/>
    <dgm:cxn modelId="{360EBFD7-7A9B-43ED-BDC2-AF55E97E5D72}" type="presOf" srcId="{CCD4F890-10C1-4A57-98E4-230E6BCE7654}" destId="{E2025E6D-5A8B-4234-AB07-6886C7912B50}" srcOrd="0"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16802919-D17A-43BB-B79A-02993BDACE65}" type="presOf" srcId="{832FFCF3-C5A4-4329-B7DA-8C0BC4527421}" destId="{88326021-8DFE-4E5A-9AE2-D86F06E822E5}" srcOrd="1"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0F8F64F5-FF2D-43F2-9C54-7D1BD04FF7EA}" type="presOf" srcId="{DD0F57ED-AAE8-421C-B812-3E08AB59151B}" destId="{A5B837C2-5DA9-41DC-BEE9-3664CD3DBD51}" srcOrd="2" destOrd="0" presId="urn:microsoft.com/office/officeart/2005/8/layout/gear1"/>
    <dgm:cxn modelId="{B9B42A35-7DEE-4C04-A38D-F5615FB102A8}" type="presOf" srcId="{DD0F57ED-AAE8-421C-B812-3E08AB59151B}" destId="{A1BA5112-E78B-4661-B127-92BA96C479E5}" srcOrd="3" destOrd="0" presId="urn:microsoft.com/office/officeart/2005/8/layout/gear1"/>
    <dgm:cxn modelId="{E9E6D517-6B4A-47AA-B685-22EDCDEBBE8C}" type="presOf" srcId="{9E5F0602-8AF0-4906-8B54-9F76C4142CC4}" destId="{8F34488F-D3F8-4A3A-8B63-C00AF20C1BE3}" srcOrd="0" destOrd="0" presId="urn:microsoft.com/office/officeart/2005/8/layout/gear1"/>
    <dgm:cxn modelId="{DDA9B89D-46D2-408E-9CA6-D59C5CD38484}" type="presOf" srcId="{9DDD8A14-C955-4D81-8DEA-14440EAD19D7}" destId="{5BE7F1B1-F50F-4957-BDE3-C86628961CDC}" srcOrd="0"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367B808F-0BEC-4962-A8FC-8FC86F9444BA}" type="presOf" srcId="{DD0F57ED-AAE8-421C-B812-3E08AB59151B}" destId="{379BD56F-BF78-4141-AFCF-51904FA87662}" srcOrd="1" destOrd="0" presId="urn:microsoft.com/office/officeart/2005/8/layout/gear1"/>
    <dgm:cxn modelId="{29EE9EA0-8747-44E5-A301-C3BE9EC6F010}" type="presOf" srcId="{DD0F57ED-AAE8-421C-B812-3E08AB59151B}" destId="{E5ECD3AA-F5FB-4221-B252-191E5FD34453}" srcOrd="0" destOrd="0" presId="urn:microsoft.com/office/officeart/2005/8/layout/gear1"/>
    <dgm:cxn modelId="{753F4113-B3DB-4C67-B0F2-9E4565620928}" type="presParOf" srcId="{E2025E6D-5A8B-4234-AB07-6886C7912B50}" destId="{1D373FD8-5825-4F0B-A7B6-280A0BD05894}" srcOrd="0" destOrd="0" presId="urn:microsoft.com/office/officeart/2005/8/layout/gear1"/>
    <dgm:cxn modelId="{12A0AA92-0CE2-4337-9F33-A65E9007A5F4}" type="presParOf" srcId="{E2025E6D-5A8B-4234-AB07-6886C7912B50}" destId="{88326021-8DFE-4E5A-9AE2-D86F06E822E5}" srcOrd="1" destOrd="0" presId="urn:microsoft.com/office/officeart/2005/8/layout/gear1"/>
    <dgm:cxn modelId="{81B7501B-8FFF-450B-A7F1-2C788DFF23BD}" type="presParOf" srcId="{E2025E6D-5A8B-4234-AB07-6886C7912B50}" destId="{F35DC60B-30A3-4F95-9AD8-A13E594DFF28}" srcOrd="2" destOrd="0" presId="urn:microsoft.com/office/officeart/2005/8/layout/gear1"/>
    <dgm:cxn modelId="{112BC6E5-1DA9-4760-B63A-C461E42B19B2}" type="presParOf" srcId="{E2025E6D-5A8B-4234-AB07-6886C7912B50}" destId="{5BE7F1B1-F50F-4957-BDE3-C86628961CDC}" srcOrd="3" destOrd="0" presId="urn:microsoft.com/office/officeart/2005/8/layout/gear1"/>
    <dgm:cxn modelId="{3BC47E83-AC75-45F2-A122-1556B3712DB7}" type="presParOf" srcId="{E2025E6D-5A8B-4234-AB07-6886C7912B50}" destId="{EDA0C5C4-942D-4EC7-87FC-682D58A404E7}" srcOrd="4" destOrd="0" presId="urn:microsoft.com/office/officeart/2005/8/layout/gear1"/>
    <dgm:cxn modelId="{FB076D73-2DC0-4EE2-A778-EA3111256C76}" type="presParOf" srcId="{E2025E6D-5A8B-4234-AB07-6886C7912B50}" destId="{E0CC3336-5908-4E1A-918E-B68C07B53162}" srcOrd="5" destOrd="0" presId="urn:microsoft.com/office/officeart/2005/8/layout/gear1"/>
    <dgm:cxn modelId="{C8CA20BC-A50A-4931-B47D-3377D713AA75}" type="presParOf" srcId="{E2025E6D-5A8B-4234-AB07-6886C7912B50}" destId="{E5ECD3AA-F5FB-4221-B252-191E5FD34453}" srcOrd="6" destOrd="0" presId="urn:microsoft.com/office/officeart/2005/8/layout/gear1"/>
    <dgm:cxn modelId="{D720459B-BC0B-4EDC-84C6-C649A03460B6}" type="presParOf" srcId="{E2025E6D-5A8B-4234-AB07-6886C7912B50}" destId="{379BD56F-BF78-4141-AFCF-51904FA87662}" srcOrd="7" destOrd="0" presId="urn:microsoft.com/office/officeart/2005/8/layout/gear1"/>
    <dgm:cxn modelId="{998D2C23-B071-4D79-94C2-1D5F5BBEAFD2}" type="presParOf" srcId="{E2025E6D-5A8B-4234-AB07-6886C7912B50}" destId="{A5B837C2-5DA9-41DC-BEE9-3664CD3DBD51}" srcOrd="8" destOrd="0" presId="urn:microsoft.com/office/officeart/2005/8/layout/gear1"/>
    <dgm:cxn modelId="{68EE411C-4162-4A61-96C7-5F293CCF6F6B}" type="presParOf" srcId="{E2025E6D-5A8B-4234-AB07-6886C7912B50}" destId="{A1BA5112-E78B-4661-B127-92BA96C479E5}" srcOrd="9" destOrd="0" presId="urn:microsoft.com/office/officeart/2005/8/layout/gear1"/>
    <dgm:cxn modelId="{3A175586-9007-4BE0-AA2F-F258DEFA736F}" type="presParOf" srcId="{E2025E6D-5A8B-4234-AB07-6886C7912B50}" destId="{B213B7FF-874D-4EB3-9A88-7E57753577C0}" srcOrd="10" destOrd="0" presId="urn:microsoft.com/office/officeart/2005/8/layout/gear1"/>
    <dgm:cxn modelId="{E34BF185-6438-41C0-BFB5-E8AFBAB98993}" type="presParOf" srcId="{E2025E6D-5A8B-4234-AB07-6886C7912B50}" destId="{8F34488F-D3F8-4A3A-8B63-C00AF20C1BE3}" srcOrd="11" destOrd="0" presId="urn:microsoft.com/office/officeart/2005/8/layout/gear1"/>
    <dgm:cxn modelId="{09A16459-F73B-46ED-BF40-4AEC1E80FC01}"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88AD741B-EDB2-4761-A332-C9E4682DDE81}" type="presOf" srcId="{CCD4F890-10C1-4A57-98E4-230E6BCE7654}" destId="{E2025E6D-5A8B-4234-AB07-6886C7912B50}" srcOrd="0" destOrd="0" presId="urn:microsoft.com/office/officeart/2005/8/layout/gear1"/>
    <dgm:cxn modelId="{AF455E99-454A-4379-B36E-AC73382B8EB2}" type="presOf" srcId="{832FFCF3-C5A4-4329-B7DA-8C0BC4527421}" destId="{1D373FD8-5825-4F0B-A7B6-280A0BD05894}" srcOrd="0" destOrd="0" presId="urn:microsoft.com/office/officeart/2005/8/layout/gear1"/>
    <dgm:cxn modelId="{9E2A513F-6DAD-4492-940F-07E1B8C85B33}" type="presOf" srcId="{9DDD8A14-C955-4D81-8DEA-14440EAD19D7}" destId="{EDA0C5C4-942D-4EC7-87FC-682D58A404E7}" srcOrd="1" destOrd="0" presId="urn:microsoft.com/office/officeart/2005/8/layout/gear1"/>
    <dgm:cxn modelId="{BA797A36-D937-49C3-990F-1F22E2C65A87}" type="presOf" srcId="{DD0F57ED-AAE8-421C-B812-3E08AB59151B}" destId="{A1BA5112-E78B-4661-B127-92BA96C479E5}" srcOrd="3" destOrd="0" presId="urn:microsoft.com/office/officeart/2005/8/layout/gear1"/>
    <dgm:cxn modelId="{66435B5F-3082-407F-A118-1B03D8A1E97A}" type="presOf" srcId="{9E5F0602-8AF0-4906-8B54-9F76C4142CC4}" destId="{8F34488F-D3F8-4A3A-8B63-C00AF20C1BE3}" srcOrd="0" destOrd="0" presId="urn:microsoft.com/office/officeart/2005/8/layout/gear1"/>
    <dgm:cxn modelId="{2171F43A-3FC7-4EA0-B463-A500860AB4F1}" type="presOf" srcId="{9DDD8A14-C955-4D81-8DEA-14440EAD19D7}" destId="{5BE7F1B1-F50F-4957-BDE3-C86628961CDC}" srcOrd="0"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CA0E3FC7-86FA-4B56-ACC5-4EB0DA7F23BD}" type="presOf" srcId="{832FFCF3-C5A4-4329-B7DA-8C0BC4527421}" destId="{F35DC60B-30A3-4F95-9AD8-A13E594DFF28}" srcOrd="2" destOrd="0" presId="urn:microsoft.com/office/officeart/2005/8/layout/gear1"/>
    <dgm:cxn modelId="{45A4504B-9B64-482B-A1AF-DFF7A4D398F2}" type="presOf" srcId="{832FFCF3-C5A4-4329-B7DA-8C0BC4527421}" destId="{88326021-8DFE-4E5A-9AE2-D86F06E822E5}" srcOrd="1"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2779513A-563D-45D5-982C-371B425BD8B8}" type="presOf" srcId="{89478B80-6DA0-4540-800D-7700760B3C20}" destId="{82DADDFE-2803-42C1-BDD9-DF9DF0748E67}" srcOrd="0" destOrd="0" presId="urn:microsoft.com/office/officeart/2005/8/layout/gear1"/>
    <dgm:cxn modelId="{82F1EA60-FEF6-43AD-8CF0-C8594B7A01FB}" type="presOf" srcId="{13163F1D-38B6-4DA9-BA7A-82BA1FBD4A15}" destId="{B213B7FF-874D-4EB3-9A88-7E57753577C0}" srcOrd="0" destOrd="0" presId="urn:microsoft.com/office/officeart/2005/8/layout/gear1"/>
    <dgm:cxn modelId="{EF2A62A0-EDDA-46FD-B9A7-1DFFD1F74EDC}" type="presOf" srcId="{DD0F57ED-AAE8-421C-B812-3E08AB59151B}" destId="{E5ECD3AA-F5FB-4221-B252-191E5FD34453}" srcOrd="0" destOrd="0" presId="urn:microsoft.com/office/officeart/2005/8/layout/gear1"/>
    <dgm:cxn modelId="{8933C79C-BE95-4166-B3DB-DA2EF9AC8B6E}" type="presOf" srcId="{9DDD8A14-C955-4D81-8DEA-14440EAD19D7}" destId="{E0CC3336-5908-4E1A-918E-B68C07B53162}" srcOrd="2" destOrd="0" presId="urn:microsoft.com/office/officeart/2005/8/layout/gear1"/>
    <dgm:cxn modelId="{1B421FD8-D186-41B4-8AA7-5C9551F66409}" type="presOf" srcId="{DD0F57ED-AAE8-421C-B812-3E08AB59151B}" destId="{A5B837C2-5DA9-41DC-BEE9-3664CD3DBD51}" srcOrd="2"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0D6F8053-9CF8-4EEE-83A9-618A0EAC26B7}" type="presOf" srcId="{DD0F57ED-AAE8-421C-B812-3E08AB59151B}" destId="{379BD56F-BF78-4141-AFCF-51904FA87662}" srcOrd="1" destOrd="0" presId="urn:microsoft.com/office/officeart/2005/8/layout/gear1"/>
    <dgm:cxn modelId="{EF96AEE5-9396-40F8-BED1-88DA0030DA68}" type="presParOf" srcId="{E2025E6D-5A8B-4234-AB07-6886C7912B50}" destId="{1D373FD8-5825-4F0B-A7B6-280A0BD05894}" srcOrd="0" destOrd="0" presId="urn:microsoft.com/office/officeart/2005/8/layout/gear1"/>
    <dgm:cxn modelId="{480E420F-54F9-447D-87C7-2BF390124128}" type="presParOf" srcId="{E2025E6D-5A8B-4234-AB07-6886C7912B50}" destId="{88326021-8DFE-4E5A-9AE2-D86F06E822E5}" srcOrd="1" destOrd="0" presId="urn:microsoft.com/office/officeart/2005/8/layout/gear1"/>
    <dgm:cxn modelId="{6CC069DD-358E-4944-B819-A3660F3C4B2C}" type="presParOf" srcId="{E2025E6D-5A8B-4234-AB07-6886C7912B50}" destId="{F35DC60B-30A3-4F95-9AD8-A13E594DFF28}" srcOrd="2" destOrd="0" presId="urn:microsoft.com/office/officeart/2005/8/layout/gear1"/>
    <dgm:cxn modelId="{F16EA675-B6B7-455A-9425-6A2A8A3B6338}" type="presParOf" srcId="{E2025E6D-5A8B-4234-AB07-6886C7912B50}" destId="{5BE7F1B1-F50F-4957-BDE3-C86628961CDC}" srcOrd="3" destOrd="0" presId="urn:microsoft.com/office/officeart/2005/8/layout/gear1"/>
    <dgm:cxn modelId="{262FB285-CB5F-407E-BA2A-63CED1EC3FBF}" type="presParOf" srcId="{E2025E6D-5A8B-4234-AB07-6886C7912B50}" destId="{EDA0C5C4-942D-4EC7-87FC-682D58A404E7}" srcOrd="4" destOrd="0" presId="urn:microsoft.com/office/officeart/2005/8/layout/gear1"/>
    <dgm:cxn modelId="{9940732B-62CB-484C-B51C-FDB99D1ED040}" type="presParOf" srcId="{E2025E6D-5A8B-4234-AB07-6886C7912B50}" destId="{E0CC3336-5908-4E1A-918E-B68C07B53162}" srcOrd="5" destOrd="0" presId="urn:microsoft.com/office/officeart/2005/8/layout/gear1"/>
    <dgm:cxn modelId="{074520CC-9DB9-4AE4-8A14-794371B9F431}" type="presParOf" srcId="{E2025E6D-5A8B-4234-AB07-6886C7912B50}" destId="{E5ECD3AA-F5FB-4221-B252-191E5FD34453}" srcOrd="6" destOrd="0" presId="urn:microsoft.com/office/officeart/2005/8/layout/gear1"/>
    <dgm:cxn modelId="{497ED293-FBAC-4909-958A-1E47DF5B6D3D}" type="presParOf" srcId="{E2025E6D-5A8B-4234-AB07-6886C7912B50}" destId="{379BD56F-BF78-4141-AFCF-51904FA87662}" srcOrd="7" destOrd="0" presId="urn:microsoft.com/office/officeart/2005/8/layout/gear1"/>
    <dgm:cxn modelId="{DDFADE52-B66D-4F60-A569-7D45962BBA4D}" type="presParOf" srcId="{E2025E6D-5A8B-4234-AB07-6886C7912B50}" destId="{A5B837C2-5DA9-41DC-BEE9-3664CD3DBD51}" srcOrd="8" destOrd="0" presId="urn:microsoft.com/office/officeart/2005/8/layout/gear1"/>
    <dgm:cxn modelId="{399C4844-70B0-46FF-B759-07E64739081A}" type="presParOf" srcId="{E2025E6D-5A8B-4234-AB07-6886C7912B50}" destId="{A1BA5112-E78B-4661-B127-92BA96C479E5}" srcOrd="9" destOrd="0" presId="urn:microsoft.com/office/officeart/2005/8/layout/gear1"/>
    <dgm:cxn modelId="{16BC991D-9614-47F5-A6D2-8441B4B5D628}" type="presParOf" srcId="{E2025E6D-5A8B-4234-AB07-6886C7912B50}" destId="{B213B7FF-874D-4EB3-9A88-7E57753577C0}" srcOrd="10" destOrd="0" presId="urn:microsoft.com/office/officeart/2005/8/layout/gear1"/>
    <dgm:cxn modelId="{91FE0A7D-3F9C-4D3F-8CB3-6A5E10F7B859}" type="presParOf" srcId="{E2025E6D-5A8B-4234-AB07-6886C7912B50}" destId="{8F34488F-D3F8-4A3A-8B63-C00AF20C1BE3}" srcOrd="11" destOrd="0" presId="urn:microsoft.com/office/officeart/2005/8/layout/gear1"/>
    <dgm:cxn modelId="{F9159378-E15A-4C3E-8D35-04BF1401C75E}"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527C584E-D082-4BEE-8E7A-75D270B797CB}" type="presOf" srcId="{DD0F57ED-AAE8-421C-B812-3E08AB59151B}" destId="{A1BA5112-E78B-4661-B127-92BA96C479E5}" srcOrd="3" destOrd="0" presId="urn:microsoft.com/office/officeart/2005/8/layout/gear1"/>
    <dgm:cxn modelId="{F435FB09-5649-4550-887D-DB60CF1A5288}" type="presOf" srcId="{9DDD8A14-C955-4D81-8DEA-14440EAD19D7}" destId="{EDA0C5C4-942D-4EC7-87FC-682D58A404E7}" srcOrd="1" destOrd="0" presId="urn:microsoft.com/office/officeart/2005/8/layout/gear1"/>
    <dgm:cxn modelId="{7257091A-FBAC-4F61-B4F7-F96A912D756F}" type="presOf" srcId="{9E5F0602-8AF0-4906-8B54-9F76C4142CC4}" destId="{8F34488F-D3F8-4A3A-8B63-C00AF20C1BE3}" srcOrd="0" destOrd="0" presId="urn:microsoft.com/office/officeart/2005/8/layout/gear1"/>
    <dgm:cxn modelId="{57508228-3F90-4438-BEE8-F84AB8FBCCEB}" type="presOf" srcId="{89478B80-6DA0-4540-800D-7700760B3C20}" destId="{82DADDFE-2803-42C1-BDD9-DF9DF0748E67}" srcOrd="0" destOrd="0" presId="urn:microsoft.com/office/officeart/2005/8/layout/gear1"/>
    <dgm:cxn modelId="{B5FCC772-0F4E-43E9-8258-A9E99081162A}" type="presOf" srcId="{832FFCF3-C5A4-4329-B7DA-8C0BC4527421}" destId="{F35DC60B-30A3-4F95-9AD8-A13E594DFF28}" srcOrd="2" destOrd="0" presId="urn:microsoft.com/office/officeart/2005/8/layout/gear1"/>
    <dgm:cxn modelId="{E31B1B89-AE98-4E94-980B-BE830C730CD0}" type="presOf" srcId="{DD0F57ED-AAE8-421C-B812-3E08AB59151B}" destId="{A5B837C2-5DA9-41DC-BEE9-3664CD3DBD51}" srcOrd="2" destOrd="0" presId="urn:microsoft.com/office/officeart/2005/8/layout/gear1"/>
    <dgm:cxn modelId="{049861EA-817C-4B9A-84CF-D53D9E7648A7}" type="presOf" srcId="{DD0F57ED-AAE8-421C-B812-3E08AB59151B}" destId="{379BD56F-BF78-4141-AFCF-51904FA87662}" srcOrd="1" destOrd="0" presId="urn:microsoft.com/office/officeart/2005/8/layout/gear1"/>
    <dgm:cxn modelId="{AF23C92A-C20D-470F-B5F8-28976B4D1555}" type="presOf" srcId="{DD0F57ED-AAE8-421C-B812-3E08AB59151B}" destId="{E5ECD3AA-F5FB-4221-B252-191E5FD34453}" srcOrd="0"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E8FCDE42-0CF1-4C95-A8F9-EE7D8854831A}" type="presOf" srcId="{9DDD8A14-C955-4D81-8DEA-14440EAD19D7}" destId="{E0CC3336-5908-4E1A-918E-B68C07B53162}" srcOrd="2"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674CC2A3-625A-4E2E-8293-2B7B716A1ECF}" type="presOf" srcId="{13163F1D-38B6-4DA9-BA7A-82BA1FBD4A15}" destId="{B213B7FF-874D-4EB3-9A88-7E57753577C0}" srcOrd="0"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C122F121-F47B-413B-906B-6F3F3BA72AA4}" type="presOf" srcId="{832FFCF3-C5A4-4329-B7DA-8C0BC4527421}" destId="{88326021-8DFE-4E5A-9AE2-D86F06E822E5}" srcOrd="1" destOrd="0" presId="urn:microsoft.com/office/officeart/2005/8/layout/gear1"/>
    <dgm:cxn modelId="{6B29A03B-694D-4FAD-9150-A8513F842BAE}" type="presOf" srcId="{9DDD8A14-C955-4D81-8DEA-14440EAD19D7}" destId="{5BE7F1B1-F50F-4957-BDE3-C86628961CDC}" srcOrd="0" destOrd="0" presId="urn:microsoft.com/office/officeart/2005/8/layout/gear1"/>
    <dgm:cxn modelId="{86EDDAD2-08E3-421E-8DB3-65D017BD5E24}" type="presOf" srcId="{CCD4F890-10C1-4A57-98E4-230E6BCE7654}" destId="{E2025E6D-5A8B-4234-AB07-6886C7912B50}" srcOrd="0" destOrd="0" presId="urn:microsoft.com/office/officeart/2005/8/layout/gear1"/>
    <dgm:cxn modelId="{8B9C8365-3254-45D9-8EDE-1845D05D1D08}" type="presOf" srcId="{832FFCF3-C5A4-4329-B7DA-8C0BC4527421}" destId="{1D373FD8-5825-4F0B-A7B6-280A0BD05894}" srcOrd="0" destOrd="0" presId="urn:microsoft.com/office/officeart/2005/8/layout/gear1"/>
    <dgm:cxn modelId="{C3E2889B-C7AE-4E49-8C7F-FEC27D29C650}" type="presParOf" srcId="{E2025E6D-5A8B-4234-AB07-6886C7912B50}" destId="{1D373FD8-5825-4F0B-A7B6-280A0BD05894}" srcOrd="0" destOrd="0" presId="urn:microsoft.com/office/officeart/2005/8/layout/gear1"/>
    <dgm:cxn modelId="{676FF377-B407-497D-8431-70CCAECE8BCA}" type="presParOf" srcId="{E2025E6D-5A8B-4234-AB07-6886C7912B50}" destId="{88326021-8DFE-4E5A-9AE2-D86F06E822E5}" srcOrd="1" destOrd="0" presId="urn:microsoft.com/office/officeart/2005/8/layout/gear1"/>
    <dgm:cxn modelId="{C69DAC73-993A-496D-96E5-F225951527F1}" type="presParOf" srcId="{E2025E6D-5A8B-4234-AB07-6886C7912B50}" destId="{F35DC60B-30A3-4F95-9AD8-A13E594DFF28}" srcOrd="2" destOrd="0" presId="urn:microsoft.com/office/officeart/2005/8/layout/gear1"/>
    <dgm:cxn modelId="{92FBABB1-BE9C-417C-8DF6-A80B2AF38E45}" type="presParOf" srcId="{E2025E6D-5A8B-4234-AB07-6886C7912B50}" destId="{5BE7F1B1-F50F-4957-BDE3-C86628961CDC}" srcOrd="3" destOrd="0" presId="urn:microsoft.com/office/officeart/2005/8/layout/gear1"/>
    <dgm:cxn modelId="{505F5D17-2C3C-42B1-8A06-55061434F91C}" type="presParOf" srcId="{E2025E6D-5A8B-4234-AB07-6886C7912B50}" destId="{EDA0C5C4-942D-4EC7-87FC-682D58A404E7}" srcOrd="4" destOrd="0" presId="urn:microsoft.com/office/officeart/2005/8/layout/gear1"/>
    <dgm:cxn modelId="{19F2E5F6-4C9C-4C0F-AD0A-6BC149AD1557}" type="presParOf" srcId="{E2025E6D-5A8B-4234-AB07-6886C7912B50}" destId="{E0CC3336-5908-4E1A-918E-B68C07B53162}" srcOrd="5" destOrd="0" presId="urn:microsoft.com/office/officeart/2005/8/layout/gear1"/>
    <dgm:cxn modelId="{794EE709-0343-480B-AACC-88938D3BD593}" type="presParOf" srcId="{E2025E6D-5A8B-4234-AB07-6886C7912B50}" destId="{E5ECD3AA-F5FB-4221-B252-191E5FD34453}" srcOrd="6" destOrd="0" presId="urn:microsoft.com/office/officeart/2005/8/layout/gear1"/>
    <dgm:cxn modelId="{9C20FC1D-0C5F-4246-96E9-DD8DAFDF743A}" type="presParOf" srcId="{E2025E6D-5A8B-4234-AB07-6886C7912B50}" destId="{379BD56F-BF78-4141-AFCF-51904FA87662}" srcOrd="7" destOrd="0" presId="urn:microsoft.com/office/officeart/2005/8/layout/gear1"/>
    <dgm:cxn modelId="{9BFFBEA6-16B1-4AD0-A58F-CD0030B3F972}" type="presParOf" srcId="{E2025E6D-5A8B-4234-AB07-6886C7912B50}" destId="{A5B837C2-5DA9-41DC-BEE9-3664CD3DBD51}" srcOrd="8" destOrd="0" presId="urn:microsoft.com/office/officeart/2005/8/layout/gear1"/>
    <dgm:cxn modelId="{B31BAB8D-0C38-4327-B6A9-F37BBBAE90B0}" type="presParOf" srcId="{E2025E6D-5A8B-4234-AB07-6886C7912B50}" destId="{A1BA5112-E78B-4661-B127-92BA96C479E5}" srcOrd="9" destOrd="0" presId="urn:microsoft.com/office/officeart/2005/8/layout/gear1"/>
    <dgm:cxn modelId="{D09D895D-D1A6-49DE-AC59-BF86D7FBD5DC}" type="presParOf" srcId="{E2025E6D-5A8B-4234-AB07-6886C7912B50}" destId="{B213B7FF-874D-4EB3-9A88-7E57753577C0}" srcOrd="10" destOrd="0" presId="urn:microsoft.com/office/officeart/2005/8/layout/gear1"/>
    <dgm:cxn modelId="{A01B44E2-7668-4161-8445-6FB55EB03BA5}" type="presParOf" srcId="{E2025E6D-5A8B-4234-AB07-6886C7912B50}" destId="{8F34488F-D3F8-4A3A-8B63-C00AF20C1BE3}" srcOrd="11" destOrd="0" presId="urn:microsoft.com/office/officeart/2005/8/layout/gear1"/>
    <dgm:cxn modelId="{9E4409C4-8482-450D-86FA-091667BAF753}"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0A4880E1-2016-44FC-870D-EE2D6E6DA7C9}" type="presOf" srcId="{89478B80-6DA0-4540-800D-7700760B3C20}" destId="{82DADDFE-2803-42C1-BDD9-DF9DF0748E67}" srcOrd="0" destOrd="0" presId="urn:microsoft.com/office/officeart/2005/8/layout/gear1"/>
    <dgm:cxn modelId="{92ABB21D-1350-4E10-A643-C21F5D2B81FA}" type="presOf" srcId="{DD0F57ED-AAE8-421C-B812-3E08AB59151B}" destId="{A1BA5112-E78B-4661-B127-92BA96C479E5}" srcOrd="3" destOrd="0" presId="urn:microsoft.com/office/officeart/2005/8/layout/gear1"/>
    <dgm:cxn modelId="{DD3C6644-151C-4272-89E0-239F73E08C57}" type="presOf" srcId="{9DDD8A14-C955-4D81-8DEA-14440EAD19D7}" destId="{EDA0C5C4-942D-4EC7-87FC-682D58A404E7}" srcOrd="1"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B5E19A3A-732E-407A-8E75-660CD4E3367A}" type="presOf" srcId="{832FFCF3-C5A4-4329-B7DA-8C0BC4527421}" destId="{1D373FD8-5825-4F0B-A7B6-280A0BD05894}" srcOrd="0" destOrd="0" presId="urn:microsoft.com/office/officeart/2005/8/layout/gear1"/>
    <dgm:cxn modelId="{BDAE6280-7D1F-45A7-96A8-FB279EB541FD}" type="presOf" srcId="{DD0F57ED-AAE8-421C-B812-3E08AB59151B}" destId="{E5ECD3AA-F5FB-4221-B252-191E5FD34453}" srcOrd="0" destOrd="0" presId="urn:microsoft.com/office/officeart/2005/8/layout/gear1"/>
    <dgm:cxn modelId="{CF782B4E-84DB-4482-97D7-306245EFD087}" type="presOf" srcId="{832FFCF3-C5A4-4329-B7DA-8C0BC4527421}" destId="{F35DC60B-30A3-4F95-9AD8-A13E594DFF28}" srcOrd="2" destOrd="0" presId="urn:microsoft.com/office/officeart/2005/8/layout/gear1"/>
    <dgm:cxn modelId="{10FB15B0-6D08-4233-9BDB-38EBC78A95FA}" type="presOf" srcId="{9DDD8A14-C955-4D81-8DEA-14440EAD19D7}" destId="{5BE7F1B1-F50F-4957-BDE3-C86628961CDC}" srcOrd="0" destOrd="0" presId="urn:microsoft.com/office/officeart/2005/8/layout/gear1"/>
    <dgm:cxn modelId="{5FE5EBFA-9642-4754-8737-88F35A406B4D}" type="presOf" srcId="{DD0F57ED-AAE8-421C-B812-3E08AB59151B}" destId="{A5B837C2-5DA9-41DC-BEE9-3664CD3DBD51}" srcOrd="2" destOrd="0" presId="urn:microsoft.com/office/officeart/2005/8/layout/gear1"/>
    <dgm:cxn modelId="{28880517-0002-41B5-8032-C157CDF21A58}" type="presOf" srcId="{13163F1D-38B6-4DA9-BA7A-82BA1FBD4A15}" destId="{B213B7FF-874D-4EB3-9A88-7E57753577C0}" srcOrd="0"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B028390A-87A2-48FF-AAC7-5962FCA353A4}" type="presOf" srcId="{832FFCF3-C5A4-4329-B7DA-8C0BC4527421}" destId="{88326021-8DFE-4E5A-9AE2-D86F06E822E5}" srcOrd="1" destOrd="0" presId="urn:microsoft.com/office/officeart/2005/8/layout/gear1"/>
    <dgm:cxn modelId="{1175A9CE-C8E3-41CC-A5CB-DFFBB43FDBEF}" type="presOf" srcId="{CCD4F890-10C1-4A57-98E4-230E6BCE7654}" destId="{E2025E6D-5A8B-4234-AB07-6886C7912B50}" srcOrd="0" destOrd="0" presId="urn:microsoft.com/office/officeart/2005/8/layout/gear1"/>
    <dgm:cxn modelId="{6A9F0F91-B445-4243-A13E-F130A8C8D99F}" type="presOf" srcId="{9DDD8A14-C955-4D81-8DEA-14440EAD19D7}" destId="{E0CC3336-5908-4E1A-918E-B68C07B53162}" srcOrd="2"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D4A035D0-6774-4E11-8471-03194FD1E99C}" type="presOf" srcId="{DD0F57ED-AAE8-421C-B812-3E08AB59151B}" destId="{379BD56F-BF78-4141-AFCF-51904FA87662}" srcOrd="1" destOrd="0" presId="urn:microsoft.com/office/officeart/2005/8/layout/gear1"/>
    <dgm:cxn modelId="{8B93F6EE-447F-414E-BB4A-C699C24D7448}" type="presOf" srcId="{9E5F0602-8AF0-4906-8B54-9F76C4142CC4}" destId="{8F34488F-D3F8-4A3A-8B63-C00AF20C1BE3}" srcOrd="0" destOrd="0" presId="urn:microsoft.com/office/officeart/2005/8/layout/gear1"/>
    <dgm:cxn modelId="{FE504D63-96E5-45B1-88D5-EEE6A8B923C8}" type="presParOf" srcId="{E2025E6D-5A8B-4234-AB07-6886C7912B50}" destId="{1D373FD8-5825-4F0B-A7B6-280A0BD05894}" srcOrd="0" destOrd="0" presId="urn:microsoft.com/office/officeart/2005/8/layout/gear1"/>
    <dgm:cxn modelId="{6B82A5D5-B2AB-43ED-B023-005FC2F5DD14}" type="presParOf" srcId="{E2025E6D-5A8B-4234-AB07-6886C7912B50}" destId="{88326021-8DFE-4E5A-9AE2-D86F06E822E5}" srcOrd="1" destOrd="0" presId="urn:microsoft.com/office/officeart/2005/8/layout/gear1"/>
    <dgm:cxn modelId="{117C9925-2EC5-49D2-85C5-8092788685C9}" type="presParOf" srcId="{E2025E6D-5A8B-4234-AB07-6886C7912B50}" destId="{F35DC60B-30A3-4F95-9AD8-A13E594DFF28}" srcOrd="2" destOrd="0" presId="urn:microsoft.com/office/officeart/2005/8/layout/gear1"/>
    <dgm:cxn modelId="{1D8BEABA-DC78-4E7D-96C8-45269299ED3C}" type="presParOf" srcId="{E2025E6D-5A8B-4234-AB07-6886C7912B50}" destId="{5BE7F1B1-F50F-4957-BDE3-C86628961CDC}" srcOrd="3" destOrd="0" presId="urn:microsoft.com/office/officeart/2005/8/layout/gear1"/>
    <dgm:cxn modelId="{1D4F9D2D-EA07-4CCA-933E-4F963C8F077B}" type="presParOf" srcId="{E2025E6D-5A8B-4234-AB07-6886C7912B50}" destId="{EDA0C5C4-942D-4EC7-87FC-682D58A404E7}" srcOrd="4" destOrd="0" presId="urn:microsoft.com/office/officeart/2005/8/layout/gear1"/>
    <dgm:cxn modelId="{00B51887-E524-4B8F-B23F-9FAE5BDF7277}" type="presParOf" srcId="{E2025E6D-5A8B-4234-AB07-6886C7912B50}" destId="{E0CC3336-5908-4E1A-918E-B68C07B53162}" srcOrd="5" destOrd="0" presId="urn:microsoft.com/office/officeart/2005/8/layout/gear1"/>
    <dgm:cxn modelId="{4D6AD20C-F0DC-450A-A0EB-60265C1AF746}" type="presParOf" srcId="{E2025E6D-5A8B-4234-AB07-6886C7912B50}" destId="{E5ECD3AA-F5FB-4221-B252-191E5FD34453}" srcOrd="6" destOrd="0" presId="urn:microsoft.com/office/officeart/2005/8/layout/gear1"/>
    <dgm:cxn modelId="{5C84ACBF-6EBC-49A9-B360-1895AFFAD78B}" type="presParOf" srcId="{E2025E6D-5A8B-4234-AB07-6886C7912B50}" destId="{379BD56F-BF78-4141-AFCF-51904FA87662}" srcOrd="7" destOrd="0" presId="urn:microsoft.com/office/officeart/2005/8/layout/gear1"/>
    <dgm:cxn modelId="{B2B0CBAC-ED06-4773-AF0E-F618347319C4}" type="presParOf" srcId="{E2025E6D-5A8B-4234-AB07-6886C7912B50}" destId="{A5B837C2-5DA9-41DC-BEE9-3664CD3DBD51}" srcOrd="8" destOrd="0" presId="urn:microsoft.com/office/officeart/2005/8/layout/gear1"/>
    <dgm:cxn modelId="{75BE6681-A94A-48A7-8E89-C686E9810125}" type="presParOf" srcId="{E2025E6D-5A8B-4234-AB07-6886C7912B50}" destId="{A1BA5112-E78B-4661-B127-92BA96C479E5}" srcOrd="9" destOrd="0" presId="urn:microsoft.com/office/officeart/2005/8/layout/gear1"/>
    <dgm:cxn modelId="{61825061-EE90-4787-A623-84EFF14BBA24}" type="presParOf" srcId="{E2025E6D-5A8B-4234-AB07-6886C7912B50}" destId="{B213B7FF-874D-4EB3-9A88-7E57753577C0}" srcOrd="10" destOrd="0" presId="urn:microsoft.com/office/officeart/2005/8/layout/gear1"/>
    <dgm:cxn modelId="{BC4BDDBF-4630-44BE-8FBD-AB24327E4489}" type="presParOf" srcId="{E2025E6D-5A8B-4234-AB07-6886C7912B50}" destId="{8F34488F-D3F8-4A3A-8B63-C00AF20C1BE3}" srcOrd="11" destOrd="0" presId="urn:microsoft.com/office/officeart/2005/8/layout/gear1"/>
    <dgm:cxn modelId="{82776DFF-631A-4E6C-9A75-4A02D0EA5899}"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D4F890-10C1-4A57-98E4-230E6BCE7654}" type="doc">
      <dgm:prSet loTypeId="urn:microsoft.com/office/officeart/2005/8/layout/gear1" loCatId="relationship" qsTypeId="urn:microsoft.com/office/officeart/2005/8/quickstyle/simple1" qsCatId="simple" csTypeId="urn:microsoft.com/office/officeart/2005/8/colors/accent1_2" csCatId="accent1" phldr="1"/>
      <dgm:spPr/>
    </dgm:pt>
    <dgm:pt modelId="{832FFCF3-C5A4-4329-B7DA-8C0BC4527421}">
      <dgm:prSet phldrT="[Text]"/>
      <dgm:spPr/>
      <dgm:t>
        <a:bodyPr/>
        <a:lstStyle/>
        <a:p>
          <a:r>
            <a:rPr lang="en-US" dirty="0" smtClean="0"/>
            <a:t>Inkblots</a:t>
          </a:r>
          <a:endParaRPr lang="en-US" dirty="0"/>
        </a:p>
      </dgm:t>
    </dgm:pt>
    <dgm:pt modelId="{A5DAB196-0CE2-4F12-8CE9-2BB6B12F5341}" type="parTrans" cxnId="{47AA2B53-4888-44B8-963B-CDA3FE601CA7}">
      <dgm:prSet/>
      <dgm:spPr/>
      <dgm:t>
        <a:bodyPr/>
        <a:lstStyle/>
        <a:p>
          <a:endParaRPr lang="en-US"/>
        </a:p>
      </dgm:t>
    </dgm:pt>
    <dgm:pt modelId="{13163F1D-38B6-4DA9-BA7A-82BA1FBD4A15}" type="sibTrans" cxnId="{47AA2B53-4888-44B8-963B-CDA3FE601CA7}">
      <dgm:prSet/>
      <dgm:spPr/>
      <dgm:t>
        <a:bodyPr/>
        <a:lstStyle/>
        <a:p>
          <a:endParaRPr lang="en-US"/>
        </a:p>
      </dgm:t>
    </dgm:pt>
    <dgm:pt modelId="{9DDD8A14-C955-4D81-8DEA-14440EAD19D7}">
      <dgm:prSet phldrT="[Text]"/>
      <dgm:spPr/>
      <dgm:t>
        <a:bodyPr/>
        <a:lstStyle/>
        <a:p>
          <a:r>
            <a:rPr lang="en-US" dirty="0" smtClean="0"/>
            <a:t> </a:t>
          </a:r>
          <a:endParaRPr lang="en-US" dirty="0"/>
        </a:p>
      </dgm:t>
    </dgm:pt>
    <dgm:pt modelId="{78F87BCF-A5A5-4EE0-AAF0-8696A14AB949}" type="parTrans" cxnId="{2D21B8C7-7E7B-45BC-8445-7E3A2C8D83B5}">
      <dgm:prSet/>
      <dgm:spPr/>
      <dgm:t>
        <a:bodyPr/>
        <a:lstStyle/>
        <a:p>
          <a:endParaRPr lang="en-US"/>
        </a:p>
      </dgm:t>
    </dgm:pt>
    <dgm:pt modelId="{9E5F0602-8AF0-4906-8B54-9F76C4142CC4}" type="sibTrans" cxnId="{2D21B8C7-7E7B-45BC-8445-7E3A2C8D83B5}">
      <dgm:prSet/>
      <dgm:spPr/>
      <dgm:t>
        <a:bodyPr/>
        <a:lstStyle/>
        <a:p>
          <a:endParaRPr lang="en-US"/>
        </a:p>
      </dgm:t>
    </dgm:pt>
    <dgm:pt modelId="{DD0F57ED-AAE8-421C-B812-3E08AB59151B}">
      <dgm:prSet phldrT="[Text]"/>
      <dgm:spPr/>
      <dgm:t>
        <a:bodyPr/>
        <a:lstStyle/>
        <a:p>
          <a:r>
            <a:rPr lang="en-US" dirty="0" smtClean="0"/>
            <a:t> </a:t>
          </a:r>
          <a:endParaRPr lang="en-US" dirty="0"/>
        </a:p>
      </dgm:t>
    </dgm:pt>
    <dgm:pt modelId="{C5D62D97-6561-456E-9618-3192342EB936}" type="parTrans" cxnId="{AF868095-F1B1-4935-844D-38924739AD22}">
      <dgm:prSet/>
      <dgm:spPr/>
      <dgm:t>
        <a:bodyPr/>
        <a:lstStyle/>
        <a:p>
          <a:endParaRPr lang="en-US"/>
        </a:p>
      </dgm:t>
    </dgm:pt>
    <dgm:pt modelId="{89478B80-6DA0-4540-800D-7700760B3C20}" type="sibTrans" cxnId="{AF868095-F1B1-4935-844D-38924739AD22}">
      <dgm:prSet/>
      <dgm:spPr/>
      <dgm:t>
        <a:bodyPr/>
        <a:lstStyle/>
        <a:p>
          <a:endParaRPr lang="en-US"/>
        </a:p>
      </dgm:t>
    </dgm:pt>
    <dgm:pt modelId="{E2025E6D-5A8B-4234-AB07-6886C7912B50}" type="pres">
      <dgm:prSet presAssocID="{CCD4F890-10C1-4A57-98E4-230E6BCE7654}" presName="composite" presStyleCnt="0">
        <dgm:presLayoutVars>
          <dgm:chMax val="3"/>
          <dgm:animLvl val="lvl"/>
          <dgm:resizeHandles val="exact"/>
        </dgm:presLayoutVars>
      </dgm:prSet>
      <dgm:spPr/>
    </dgm:pt>
    <dgm:pt modelId="{1D373FD8-5825-4F0B-A7B6-280A0BD05894}" type="pres">
      <dgm:prSet presAssocID="{832FFCF3-C5A4-4329-B7DA-8C0BC4527421}" presName="gear1" presStyleLbl="node1" presStyleIdx="0" presStyleCnt="3">
        <dgm:presLayoutVars>
          <dgm:chMax val="1"/>
          <dgm:bulletEnabled val="1"/>
        </dgm:presLayoutVars>
      </dgm:prSet>
      <dgm:spPr/>
      <dgm:t>
        <a:bodyPr/>
        <a:lstStyle/>
        <a:p>
          <a:endParaRPr lang="en-US"/>
        </a:p>
      </dgm:t>
    </dgm:pt>
    <dgm:pt modelId="{88326021-8DFE-4E5A-9AE2-D86F06E822E5}" type="pres">
      <dgm:prSet presAssocID="{832FFCF3-C5A4-4329-B7DA-8C0BC4527421}" presName="gear1srcNode" presStyleLbl="node1" presStyleIdx="0" presStyleCnt="3"/>
      <dgm:spPr/>
      <dgm:t>
        <a:bodyPr/>
        <a:lstStyle/>
        <a:p>
          <a:endParaRPr lang="en-US"/>
        </a:p>
      </dgm:t>
    </dgm:pt>
    <dgm:pt modelId="{F35DC60B-30A3-4F95-9AD8-A13E594DFF28}" type="pres">
      <dgm:prSet presAssocID="{832FFCF3-C5A4-4329-B7DA-8C0BC4527421}" presName="gear1dstNode" presStyleLbl="node1" presStyleIdx="0" presStyleCnt="3"/>
      <dgm:spPr/>
      <dgm:t>
        <a:bodyPr/>
        <a:lstStyle/>
        <a:p>
          <a:endParaRPr lang="en-US"/>
        </a:p>
      </dgm:t>
    </dgm:pt>
    <dgm:pt modelId="{5BE7F1B1-F50F-4957-BDE3-C86628961CDC}" type="pres">
      <dgm:prSet presAssocID="{9DDD8A14-C955-4D81-8DEA-14440EAD19D7}" presName="gear2" presStyleLbl="node1" presStyleIdx="1" presStyleCnt="3">
        <dgm:presLayoutVars>
          <dgm:chMax val="1"/>
          <dgm:bulletEnabled val="1"/>
        </dgm:presLayoutVars>
      </dgm:prSet>
      <dgm:spPr/>
      <dgm:t>
        <a:bodyPr/>
        <a:lstStyle/>
        <a:p>
          <a:endParaRPr lang="en-US"/>
        </a:p>
      </dgm:t>
    </dgm:pt>
    <dgm:pt modelId="{EDA0C5C4-942D-4EC7-87FC-682D58A404E7}" type="pres">
      <dgm:prSet presAssocID="{9DDD8A14-C955-4D81-8DEA-14440EAD19D7}" presName="gear2srcNode" presStyleLbl="node1" presStyleIdx="1" presStyleCnt="3"/>
      <dgm:spPr/>
      <dgm:t>
        <a:bodyPr/>
        <a:lstStyle/>
        <a:p>
          <a:endParaRPr lang="en-US"/>
        </a:p>
      </dgm:t>
    </dgm:pt>
    <dgm:pt modelId="{E0CC3336-5908-4E1A-918E-B68C07B53162}" type="pres">
      <dgm:prSet presAssocID="{9DDD8A14-C955-4D81-8DEA-14440EAD19D7}" presName="gear2dstNode" presStyleLbl="node1" presStyleIdx="1" presStyleCnt="3"/>
      <dgm:spPr/>
      <dgm:t>
        <a:bodyPr/>
        <a:lstStyle/>
        <a:p>
          <a:endParaRPr lang="en-US"/>
        </a:p>
      </dgm:t>
    </dgm:pt>
    <dgm:pt modelId="{E5ECD3AA-F5FB-4221-B252-191E5FD34453}" type="pres">
      <dgm:prSet presAssocID="{DD0F57ED-AAE8-421C-B812-3E08AB59151B}" presName="gear3" presStyleLbl="node1" presStyleIdx="2" presStyleCnt="3"/>
      <dgm:spPr/>
      <dgm:t>
        <a:bodyPr/>
        <a:lstStyle/>
        <a:p>
          <a:endParaRPr lang="en-US"/>
        </a:p>
      </dgm:t>
    </dgm:pt>
    <dgm:pt modelId="{379BD56F-BF78-4141-AFCF-51904FA87662}" type="pres">
      <dgm:prSet presAssocID="{DD0F57ED-AAE8-421C-B812-3E08AB59151B}" presName="gear3tx" presStyleLbl="node1" presStyleIdx="2" presStyleCnt="3">
        <dgm:presLayoutVars>
          <dgm:chMax val="1"/>
          <dgm:bulletEnabled val="1"/>
        </dgm:presLayoutVars>
      </dgm:prSet>
      <dgm:spPr/>
      <dgm:t>
        <a:bodyPr/>
        <a:lstStyle/>
        <a:p>
          <a:endParaRPr lang="en-US"/>
        </a:p>
      </dgm:t>
    </dgm:pt>
    <dgm:pt modelId="{A5B837C2-5DA9-41DC-BEE9-3664CD3DBD51}" type="pres">
      <dgm:prSet presAssocID="{DD0F57ED-AAE8-421C-B812-3E08AB59151B}" presName="gear3srcNode" presStyleLbl="node1" presStyleIdx="2" presStyleCnt="3"/>
      <dgm:spPr/>
      <dgm:t>
        <a:bodyPr/>
        <a:lstStyle/>
        <a:p>
          <a:endParaRPr lang="en-US"/>
        </a:p>
      </dgm:t>
    </dgm:pt>
    <dgm:pt modelId="{A1BA5112-E78B-4661-B127-92BA96C479E5}" type="pres">
      <dgm:prSet presAssocID="{DD0F57ED-AAE8-421C-B812-3E08AB59151B}" presName="gear3dstNode" presStyleLbl="node1" presStyleIdx="2" presStyleCnt="3"/>
      <dgm:spPr/>
      <dgm:t>
        <a:bodyPr/>
        <a:lstStyle/>
        <a:p>
          <a:endParaRPr lang="en-US"/>
        </a:p>
      </dgm:t>
    </dgm:pt>
    <dgm:pt modelId="{B213B7FF-874D-4EB3-9A88-7E57753577C0}" type="pres">
      <dgm:prSet presAssocID="{13163F1D-38B6-4DA9-BA7A-82BA1FBD4A15}" presName="connector1" presStyleLbl="sibTrans2D1" presStyleIdx="0" presStyleCnt="3"/>
      <dgm:spPr/>
      <dgm:t>
        <a:bodyPr/>
        <a:lstStyle/>
        <a:p>
          <a:endParaRPr lang="en-US"/>
        </a:p>
      </dgm:t>
    </dgm:pt>
    <dgm:pt modelId="{8F34488F-D3F8-4A3A-8B63-C00AF20C1BE3}" type="pres">
      <dgm:prSet presAssocID="{9E5F0602-8AF0-4906-8B54-9F76C4142CC4}" presName="connector2" presStyleLbl="sibTrans2D1" presStyleIdx="1" presStyleCnt="3"/>
      <dgm:spPr/>
      <dgm:t>
        <a:bodyPr/>
        <a:lstStyle/>
        <a:p>
          <a:endParaRPr lang="en-US"/>
        </a:p>
      </dgm:t>
    </dgm:pt>
    <dgm:pt modelId="{82DADDFE-2803-42C1-BDD9-DF9DF0748E67}" type="pres">
      <dgm:prSet presAssocID="{89478B80-6DA0-4540-800D-7700760B3C20}" presName="connector3" presStyleLbl="sibTrans2D1" presStyleIdx="2" presStyleCnt="3"/>
      <dgm:spPr/>
      <dgm:t>
        <a:bodyPr/>
        <a:lstStyle/>
        <a:p>
          <a:endParaRPr lang="en-US"/>
        </a:p>
      </dgm:t>
    </dgm:pt>
  </dgm:ptLst>
  <dgm:cxnLst>
    <dgm:cxn modelId="{A84D94D9-E29B-495A-8309-82C6838E42B0}" type="presOf" srcId="{13163F1D-38B6-4DA9-BA7A-82BA1FBD4A15}" destId="{B213B7FF-874D-4EB3-9A88-7E57753577C0}" srcOrd="0" destOrd="0" presId="urn:microsoft.com/office/officeart/2005/8/layout/gear1"/>
    <dgm:cxn modelId="{8A7C5737-AEEA-4345-A897-FF3EF8EBAA69}" type="presOf" srcId="{DD0F57ED-AAE8-421C-B812-3E08AB59151B}" destId="{E5ECD3AA-F5FB-4221-B252-191E5FD34453}" srcOrd="0" destOrd="0" presId="urn:microsoft.com/office/officeart/2005/8/layout/gear1"/>
    <dgm:cxn modelId="{02181FF5-FB77-4B29-BFC9-14A795076E2E}" type="presOf" srcId="{832FFCF3-C5A4-4329-B7DA-8C0BC4527421}" destId="{F35DC60B-30A3-4F95-9AD8-A13E594DFF28}" srcOrd="2" destOrd="0" presId="urn:microsoft.com/office/officeart/2005/8/layout/gear1"/>
    <dgm:cxn modelId="{8CF50F07-ED47-4D26-A6E9-13114A151DBF}" type="presOf" srcId="{CCD4F890-10C1-4A57-98E4-230E6BCE7654}" destId="{E2025E6D-5A8B-4234-AB07-6886C7912B50}" srcOrd="0" destOrd="0" presId="urn:microsoft.com/office/officeart/2005/8/layout/gear1"/>
    <dgm:cxn modelId="{6A518114-F7B9-4A60-8BD9-76A293A2A575}" type="presOf" srcId="{DD0F57ED-AAE8-421C-B812-3E08AB59151B}" destId="{A5B837C2-5DA9-41DC-BEE9-3664CD3DBD51}" srcOrd="2" destOrd="0" presId="urn:microsoft.com/office/officeart/2005/8/layout/gear1"/>
    <dgm:cxn modelId="{C36348A0-BAA3-48CB-BA1E-EB881DEB8C23}" type="presOf" srcId="{9DDD8A14-C955-4D81-8DEA-14440EAD19D7}" destId="{E0CC3336-5908-4E1A-918E-B68C07B53162}" srcOrd="2" destOrd="0" presId="urn:microsoft.com/office/officeart/2005/8/layout/gear1"/>
    <dgm:cxn modelId="{AF868095-F1B1-4935-844D-38924739AD22}" srcId="{CCD4F890-10C1-4A57-98E4-230E6BCE7654}" destId="{DD0F57ED-AAE8-421C-B812-3E08AB59151B}" srcOrd="2" destOrd="0" parTransId="{C5D62D97-6561-456E-9618-3192342EB936}" sibTransId="{89478B80-6DA0-4540-800D-7700760B3C20}"/>
    <dgm:cxn modelId="{D2F54527-F812-4E6E-81E7-D0F4E4CEECAB}" type="presOf" srcId="{832FFCF3-C5A4-4329-B7DA-8C0BC4527421}" destId="{88326021-8DFE-4E5A-9AE2-D86F06E822E5}" srcOrd="1" destOrd="0" presId="urn:microsoft.com/office/officeart/2005/8/layout/gear1"/>
    <dgm:cxn modelId="{6EE1B9C7-3C95-4E75-ACBB-E999C70EA3B9}" type="presOf" srcId="{9E5F0602-8AF0-4906-8B54-9F76C4142CC4}" destId="{8F34488F-D3F8-4A3A-8B63-C00AF20C1BE3}" srcOrd="0" destOrd="0" presId="urn:microsoft.com/office/officeart/2005/8/layout/gear1"/>
    <dgm:cxn modelId="{47AA2B53-4888-44B8-963B-CDA3FE601CA7}" srcId="{CCD4F890-10C1-4A57-98E4-230E6BCE7654}" destId="{832FFCF3-C5A4-4329-B7DA-8C0BC4527421}" srcOrd="0" destOrd="0" parTransId="{A5DAB196-0CE2-4F12-8CE9-2BB6B12F5341}" sibTransId="{13163F1D-38B6-4DA9-BA7A-82BA1FBD4A15}"/>
    <dgm:cxn modelId="{581EC667-7DB5-4755-B7E8-3D4CD72D3881}" type="presOf" srcId="{DD0F57ED-AAE8-421C-B812-3E08AB59151B}" destId="{379BD56F-BF78-4141-AFCF-51904FA87662}" srcOrd="1" destOrd="0" presId="urn:microsoft.com/office/officeart/2005/8/layout/gear1"/>
    <dgm:cxn modelId="{4CDCD866-B35B-463B-A759-B65DB027FB44}" type="presOf" srcId="{832FFCF3-C5A4-4329-B7DA-8C0BC4527421}" destId="{1D373FD8-5825-4F0B-A7B6-280A0BD05894}" srcOrd="0" destOrd="0" presId="urn:microsoft.com/office/officeart/2005/8/layout/gear1"/>
    <dgm:cxn modelId="{2D21B8C7-7E7B-45BC-8445-7E3A2C8D83B5}" srcId="{CCD4F890-10C1-4A57-98E4-230E6BCE7654}" destId="{9DDD8A14-C955-4D81-8DEA-14440EAD19D7}" srcOrd="1" destOrd="0" parTransId="{78F87BCF-A5A5-4EE0-AAF0-8696A14AB949}" sibTransId="{9E5F0602-8AF0-4906-8B54-9F76C4142CC4}"/>
    <dgm:cxn modelId="{A2DDE329-BF60-494C-84DA-5641472B4BA2}" type="presOf" srcId="{89478B80-6DA0-4540-800D-7700760B3C20}" destId="{82DADDFE-2803-42C1-BDD9-DF9DF0748E67}" srcOrd="0" destOrd="0" presId="urn:microsoft.com/office/officeart/2005/8/layout/gear1"/>
    <dgm:cxn modelId="{1F801F89-BA56-4521-B000-2F4C8B0BA3B9}" type="presOf" srcId="{DD0F57ED-AAE8-421C-B812-3E08AB59151B}" destId="{A1BA5112-E78B-4661-B127-92BA96C479E5}" srcOrd="3" destOrd="0" presId="urn:microsoft.com/office/officeart/2005/8/layout/gear1"/>
    <dgm:cxn modelId="{20CDC2FA-5C43-4618-95F5-44B4F6607ECC}" type="presOf" srcId="{9DDD8A14-C955-4D81-8DEA-14440EAD19D7}" destId="{EDA0C5C4-942D-4EC7-87FC-682D58A404E7}" srcOrd="1" destOrd="0" presId="urn:microsoft.com/office/officeart/2005/8/layout/gear1"/>
    <dgm:cxn modelId="{2A98B659-88C5-482D-9F63-A68FA1E643E8}" type="presOf" srcId="{9DDD8A14-C955-4D81-8DEA-14440EAD19D7}" destId="{5BE7F1B1-F50F-4957-BDE3-C86628961CDC}" srcOrd="0" destOrd="0" presId="urn:microsoft.com/office/officeart/2005/8/layout/gear1"/>
    <dgm:cxn modelId="{E98455E3-40A4-4B2E-B4B1-91899A5A0E28}" type="presParOf" srcId="{E2025E6D-5A8B-4234-AB07-6886C7912B50}" destId="{1D373FD8-5825-4F0B-A7B6-280A0BD05894}" srcOrd="0" destOrd="0" presId="urn:microsoft.com/office/officeart/2005/8/layout/gear1"/>
    <dgm:cxn modelId="{DC88D094-DB7F-4ED4-B973-40058A28167F}" type="presParOf" srcId="{E2025E6D-5A8B-4234-AB07-6886C7912B50}" destId="{88326021-8DFE-4E5A-9AE2-D86F06E822E5}" srcOrd="1" destOrd="0" presId="urn:microsoft.com/office/officeart/2005/8/layout/gear1"/>
    <dgm:cxn modelId="{3A4DA5E3-2BED-41B5-A13F-C4D841B55A3A}" type="presParOf" srcId="{E2025E6D-5A8B-4234-AB07-6886C7912B50}" destId="{F35DC60B-30A3-4F95-9AD8-A13E594DFF28}" srcOrd="2" destOrd="0" presId="urn:microsoft.com/office/officeart/2005/8/layout/gear1"/>
    <dgm:cxn modelId="{2FDABE40-67CA-48C2-8D91-E6E46F77A6C1}" type="presParOf" srcId="{E2025E6D-5A8B-4234-AB07-6886C7912B50}" destId="{5BE7F1B1-F50F-4957-BDE3-C86628961CDC}" srcOrd="3" destOrd="0" presId="urn:microsoft.com/office/officeart/2005/8/layout/gear1"/>
    <dgm:cxn modelId="{6447E9F4-3419-410F-A8B3-9672D09EEB43}" type="presParOf" srcId="{E2025E6D-5A8B-4234-AB07-6886C7912B50}" destId="{EDA0C5C4-942D-4EC7-87FC-682D58A404E7}" srcOrd="4" destOrd="0" presId="urn:microsoft.com/office/officeart/2005/8/layout/gear1"/>
    <dgm:cxn modelId="{F125D922-EC04-4D50-8F36-D1B49FF9C658}" type="presParOf" srcId="{E2025E6D-5A8B-4234-AB07-6886C7912B50}" destId="{E0CC3336-5908-4E1A-918E-B68C07B53162}" srcOrd="5" destOrd="0" presId="urn:microsoft.com/office/officeart/2005/8/layout/gear1"/>
    <dgm:cxn modelId="{EDDAFE60-1091-4C62-A2A3-7FA9306943E0}" type="presParOf" srcId="{E2025E6D-5A8B-4234-AB07-6886C7912B50}" destId="{E5ECD3AA-F5FB-4221-B252-191E5FD34453}" srcOrd="6" destOrd="0" presId="urn:microsoft.com/office/officeart/2005/8/layout/gear1"/>
    <dgm:cxn modelId="{819671B0-D9F4-4D3C-8C7A-C809A2707E21}" type="presParOf" srcId="{E2025E6D-5A8B-4234-AB07-6886C7912B50}" destId="{379BD56F-BF78-4141-AFCF-51904FA87662}" srcOrd="7" destOrd="0" presId="urn:microsoft.com/office/officeart/2005/8/layout/gear1"/>
    <dgm:cxn modelId="{E160681A-8085-489C-B56E-709D7F6CE74E}" type="presParOf" srcId="{E2025E6D-5A8B-4234-AB07-6886C7912B50}" destId="{A5B837C2-5DA9-41DC-BEE9-3664CD3DBD51}" srcOrd="8" destOrd="0" presId="urn:microsoft.com/office/officeart/2005/8/layout/gear1"/>
    <dgm:cxn modelId="{12EDF8BD-2929-4D90-99D5-E2F5B9F35707}" type="presParOf" srcId="{E2025E6D-5A8B-4234-AB07-6886C7912B50}" destId="{A1BA5112-E78B-4661-B127-92BA96C479E5}" srcOrd="9" destOrd="0" presId="urn:microsoft.com/office/officeart/2005/8/layout/gear1"/>
    <dgm:cxn modelId="{CCC6CC78-AF27-47DC-9979-A18F1C833058}" type="presParOf" srcId="{E2025E6D-5A8B-4234-AB07-6886C7912B50}" destId="{B213B7FF-874D-4EB3-9A88-7E57753577C0}" srcOrd="10" destOrd="0" presId="urn:microsoft.com/office/officeart/2005/8/layout/gear1"/>
    <dgm:cxn modelId="{D1A71A03-3510-4AE8-B97E-97E00A587E1A}" type="presParOf" srcId="{E2025E6D-5A8B-4234-AB07-6886C7912B50}" destId="{8F34488F-D3F8-4A3A-8B63-C00AF20C1BE3}" srcOrd="11" destOrd="0" presId="urn:microsoft.com/office/officeart/2005/8/layout/gear1"/>
    <dgm:cxn modelId="{21222687-62CD-4535-B656-3E2808A6B3E7}" type="presParOf" srcId="{E2025E6D-5A8B-4234-AB07-6886C7912B50}" destId="{82DADDFE-2803-42C1-BDD9-DF9DF0748E6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834862" y="605790"/>
          <a:ext cx="740410" cy="74041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CAPTCHA</a:t>
          </a:r>
          <a:endParaRPr lang="en-US" sz="800" kern="1200" dirty="0"/>
        </a:p>
      </dsp:txBody>
      <dsp:txXfrm>
        <a:off x="983717" y="779228"/>
        <a:ext cx="442700" cy="380586"/>
      </dsp:txXfrm>
    </dsp:sp>
    <dsp:sp modelId="{5BE7F1B1-F50F-4957-BDE3-C86628961CDC}">
      <dsp:nvSpPr>
        <dsp:cNvPr id="0" name=""/>
        <dsp:cNvSpPr/>
      </dsp:nvSpPr>
      <dsp:spPr>
        <a:xfrm>
          <a:off x="404078" y="430784"/>
          <a:ext cx="538480" cy="5384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a:off x="539642" y="567167"/>
        <a:ext cx="267352" cy="265714"/>
      </dsp:txXfrm>
    </dsp:sp>
    <dsp:sp modelId="{E5ECD3AA-F5FB-4221-B252-191E5FD34453}">
      <dsp:nvSpPr>
        <dsp:cNvPr id="0" name=""/>
        <dsp:cNvSpPr/>
      </dsp:nvSpPr>
      <dsp:spPr>
        <a:xfrm rot="20700000">
          <a:off x="705681" y="59287"/>
          <a:ext cx="527600" cy="527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rot="-20700000">
        <a:off x="821400" y="175006"/>
        <a:ext cx="296164" cy="296164"/>
      </dsp:txXfrm>
    </dsp:sp>
    <dsp:sp modelId="{B213B7FF-874D-4EB3-9A88-7E57753577C0}">
      <dsp:nvSpPr>
        <dsp:cNvPr id="0" name=""/>
        <dsp:cNvSpPr/>
      </dsp:nvSpPr>
      <dsp:spPr>
        <a:xfrm>
          <a:off x="751238" y="508253"/>
          <a:ext cx="947724" cy="947724"/>
        </a:xfrm>
        <a:prstGeom prst="circularArrow">
          <a:avLst>
            <a:gd name="adj1" fmla="val 4687"/>
            <a:gd name="adj2" fmla="val 299029"/>
            <a:gd name="adj3" fmla="val 2352592"/>
            <a:gd name="adj4" fmla="val 162745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308714" y="323861"/>
          <a:ext cx="688581" cy="68858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583642" y="-44053"/>
          <a:ext cx="742429" cy="74242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867767" y="529167"/>
          <a:ext cx="646759" cy="64675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Inkblots</a:t>
          </a:r>
          <a:endParaRPr lang="en-US" sz="800" kern="1200" dirty="0"/>
        </a:p>
      </dsp:txBody>
      <dsp:txXfrm>
        <a:off x="997794" y="680667"/>
        <a:ext cx="386705" cy="332448"/>
      </dsp:txXfrm>
    </dsp:sp>
    <dsp:sp modelId="{5BE7F1B1-F50F-4957-BDE3-C86628961CDC}">
      <dsp:nvSpPr>
        <dsp:cNvPr id="0" name=""/>
        <dsp:cNvSpPr/>
      </dsp:nvSpPr>
      <dsp:spPr>
        <a:xfrm>
          <a:off x="491470" y="376296"/>
          <a:ext cx="470370" cy="47037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a:off x="609887" y="495429"/>
        <a:ext cx="233536" cy="232104"/>
      </dsp:txXfrm>
    </dsp:sp>
    <dsp:sp modelId="{E5ECD3AA-F5FB-4221-B252-191E5FD34453}">
      <dsp:nvSpPr>
        <dsp:cNvPr id="0" name=""/>
        <dsp:cNvSpPr/>
      </dsp:nvSpPr>
      <dsp:spPr>
        <a:xfrm rot="20700000">
          <a:off x="754926" y="51788"/>
          <a:ext cx="460867" cy="4608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rot="-20700000">
        <a:off x="856007" y="152870"/>
        <a:ext cx="258703" cy="258703"/>
      </dsp:txXfrm>
    </dsp:sp>
    <dsp:sp modelId="{B213B7FF-874D-4EB3-9A88-7E57753577C0}">
      <dsp:nvSpPr>
        <dsp:cNvPr id="0" name=""/>
        <dsp:cNvSpPr/>
      </dsp:nvSpPr>
      <dsp:spPr>
        <a:xfrm>
          <a:off x="790529" y="445951"/>
          <a:ext cx="827852" cy="827852"/>
        </a:xfrm>
        <a:prstGeom prst="circularArrow">
          <a:avLst>
            <a:gd name="adj1" fmla="val 4687"/>
            <a:gd name="adj2" fmla="val 299029"/>
            <a:gd name="adj3" fmla="val 2327104"/>
            <a:gd name="adj4" fmla="val 163554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408168" y="285174"/>
          <a:ext cx="601486" cy="60148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648322" y="-36205"/>
          <a:ext cx="648523" cy="64852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834862" y="605790"/>
          <a:ext cx="740410" cy="74041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CAPTCHA</a:t>
          </a:r>
          <a:endParaRPr lang="en-US" sz="800" kern="1200" dirty="0"/>
        </a:p>
      </dsp:txBody>
      <dsp:txXfrm>
        <a:off x="983717" y="779228"/>
        <a:ext cx="442700" cy="380586"/>
      </dsp:txXfrm>
    </dsp:sp>
    <dsp:sp modelId="{5BE7F1B1-F50F-4957-BDE3-C86628961CDC}">
      <dsp:nvSpPr>
        <dsp:cNvPr id="0" name=""/>
        <dsp:cNvSpPr/>
      </dsp:nvSpPr>
      <dsp:spPr>
        <a:xfrm>
          <a:off x="404078" y="430784"/>
          <a:ext cx="538480" cy="5384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a:off x="539642" y="567167"/>
        <a:ext cx="267352" cy="265714"/>
      </dsp:txXfrm>
    </dsp:sp>
    <dsp:sp modelId="{E5ECD3AA-F5FB-4221-B252-191E5FD34453}">
      <dsp:nvSpPr>
        <dsp:cNvPr id="0" name=""/>
        <dsp:cNvSpPr/>
      </dsp:nvSpPr>
      <dsp:spPr>
        <a:xfrm rot="20700000">
          <a:off x="705681" y="59287"/>
          <a:ext cx="527600" cy="527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rot="-20700000">
        <a:off x="821400" y="175006"/>
        <a:ext cx="296164" cy="296164"/>
      </dsp:txXfrm>
    </dsp:sp>
    <dsp:sp modelId="{B213B7FF-874D-4EB3-9A88-7E57753577C0}">
      <dsp:nvSpPr>
        <dsp:cNvPr id="0" name=""/>
        <dsp:cNvSpPr/>
      </dsp:nvSpPr>
      <dsp:spPr>
        <a:xfrm>
          <a:off x="751238" y="508253"/>
          <a:ext cx="947724" cy="947724"/>
        </a:xfrm>
        <a:prstGeom prst="circularArrow">
          <a:avLst>
            <a:gd name="adj1" fmla="val 4687"/>
            <a:gd name="adj2" fmla="val 299029"/>
            <a:gd name="adj3" fmla="val 2352592"/>
            <a:gd name="adj4" fmla="val 162745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308714" y="323861"/>
          <a:ext cx="688581" cy="68858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583642" y="-44053"/>
          <a:ext cx="742429" cy="74242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1113458" y="766657"/>
          <a:ext cx="937025" cy="93702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Inkblots</a:t>
          </a:r>
          <a:endParaRPr lang="en-US" sz="1200" kern="1200" dirty="0"/>
        </a:p>
      </dsp:txBody>
      <dsp:txXfrm>
        <a:off x="1301842" y="986151"/>
        <a:ext cx="560257" cy="481650"/>
      </dsp:txXfrm>
    </dsp:sp>
    <dsp:sp modelId="{5BE7F1B1-F50F-4957-BDE3-C86628961CDC}">
      <dsp:nvSpPr>
        <dsp:cNvPr id="0" name=""/>
        <dsp:cNvSpPr/>
      </dsp:nvSpPr>
      <dsp:spPr>
        <a:xfrm>
          <a:off x="568280" y="545178"/>
          <a:ext cx="681473" cy="68147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a:off x="739843" y="717778"/>
        <a:ext cx="338347" cy="336273"/>
      </dsp:txXfrm>
    </dsp:sp>
    <dsp:sp modelId="{E5ECD3AA-F5FB-4221-B252-191E5FD34453}">
      <dsp:nvSpPr>
        <dsp:cNvPr id="0" name=""/>
        <dsp:cNvSpPr/>
      </dsp:nvSpPr>
      <dsp:spPr>
        <a:xfrm rot="20700000">
          <a:off x="949974" y="75031"/>
          <a:ext cx="667704" cy="6677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rot="-20700000">
        <a:off x="1096422" y="221478"/>
        <a:ext cx="374810" cy="374810"/>
      </dsp:txXfrm>
    </dsp:sp>
    <dsp:sp modelId="{B213B7FF-874D-4EB3-9A88-7E57753577C0}">
      <dsp:nvSpPr>
        <dsp:cNvPr id="0" name=""/>
        <dsp:cNvSpPr/>
      </dsp:nvSpPr>
      <dsp:spPr>
        <a:xfrm>
          <a:off x="1017037" y="638517"/>
          <a:ext cx="1199392" cy="1199392"/>
        </a:xfrm>
        <a:prstGeom prst="circularArrow">
          <a:avLst>
            <a:gd name="adj1" fmla="val 4688"/>
            <a:gd name="adj2" fmla="val 299029"/>
            <a:gd name="adj3" fmla="val 2394690"/>
            <a:gd name="adj4" fmla="val 161535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447592" y="405082"/>
          <a:ext cx="871433" cy="87143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795527" y="-60532"/>
          <a:ext cx="939581" cy="9395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1113458" y="766657"/>
          <a:ext cx="937025" cy="93702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Inkblots</a:t>
          </a:r>
          <a:endParaRPr lang="en-US" sz="1200" kern="1200" dirty="0"/>
        </a:p>
      </dsp:txBody>
      <dsp:txXfrm>
        <a:off x="1301842" y="986151"/>
        <a:ext cx="560257" cy="481650"/>
      </dsp:txXfrm>
    </dsp:sp>
    <dsp:sp modelId="{5BE7F1B1-F50F-4957-BDE3-C86628961CDC}">
      <dsp:nvSpPr>
        <dsp:cNvPr id="0" name=""/>
        <dsp:cNvSpPr/>
      </dsp:nvSpPr>
      <dsp:spPr>
        <a:xfrm>
          <a:off x="568280" y="545178"/>
          <a:ext cx="681473" cy="68147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a:off x="739843" y="717778"/>
        <a:ext cx="338347" cy="336273"/>
      </dsp:txXfrm>
    </dsp:sp>
    <dsp:sp modelId="{E5ECD3AA-F5FB-4221-B252-191E5FD34453}">
      <dsp:nvSpPr>
        <dsp:cNvPr id="0" name=""/>
        <dsp:cNvSpPr/>
      </dsp:nvSpPr>
      <dsp:spPr>
        <a:xfrm rot="20700000">
          <a:off x="949974" y="75031"/>
          <a:ext cx="667704" cy="6677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rot="-20700000">
        <a:off x="1096422" y="221478"/>
        <a:ext cx="374810" cy="374810"/>
      </dsp:txXfrm>
    </dsp:sp>
    <dsp:sp modelId="{B213B7FF-874D-4EB3-9A88-7E57753577C0}">
      <dsp:nvSpPr>
        <dsp:cNvPr id="0" name=""/>
        <dsp:cNvSpPr/>
      </dsp:nvSpPr>
      <dsp:spPr>
        <a:xfrm>
          <a:off x="1017037" y="638517"/>
          <a:ext cx="1199392" cy="1199392"/>
        </a:xfrm>
        <a:prstGeom prst="circularArrow">
          <a:avLst>
            <a:gd name="adj1" fmla="val 4688"/>
            <a:gd name="adj2" fmla="val 299029"/>
            <a:gd name="adj3" fmla="val 2394690"/>
            <a:gd name="adj4" fmla="val 161535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447592" y="405082"/>
          <a:ext cx="871433" cy="87143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795527" y="-60532"/>
          <a:ext cx="939581" cy="9395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1113458" y="766657"/>
          <a:ext cx="937025" cy="93702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Inkblots</a:t>
          </a:r>
          <a:endParaRPr lang="en-US" sz="1200" kern="1200" dirty="0"/>
        </a:p>
      </dsp:txBody>
      <dsp:txXfrm>
        <a:off x="1301842" y="986151"/>
        <a:ext cx="560257" cy="481650"/>
      </dsp:txXfrm>
    </dsp:sp>
    <dsp:sp modelId="{5BE7F1B1-F50F-4957-BDE3-C86628961CDC}">
      <dsp:nvSpPr>
        <dsp:cNvPr id="0" name=""/>
        <dsp:cNvSpPr/>
      </dsp:nvSpPr>
      <dsp:spPr>
        <a:xfrm>
          <a:off x="568280" y="545178"/>
          <a:ext cx="681473" cy="68147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a:off x="739843" y="717778"/>
        <a:ext cx="338347" cy="336273"/>
      </dsp:txXfrm>
    </dsp:sp>
    <dsp:sp modelId="{E5ECD3AA-F5FB-4221-B252-191E5FD34453}">
      <dsp:nvSpPr>
        <dsp:cNvPr id="0" name=""/>
        <dsp:cNvSpPr/>
      </dsp:nvSpPr>
      <dsp:spPr>
        <a:xfrm rot="20700000">
          <a:off x="949974" y="75031"/>
          <a:ext cx="667704" cy="6677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rot="-20700000">
        <a:off x="1096422" y="221478"/>
        <a:ext cx="374810" cy="374810"/>
      </dsp:txXfrm>
    </dsp:sp>
    <dsp:sp modelId="{B213B7FF-874D-4EB3-9A88-7E57753577C0}">
      <dsp:nvSpPr>
        <dsp:cNvPr id="0" name=""/>
        <dsp:cNvSpPr/>
      </dsp:nvSpPr>
      <dsp:spPr>
        <a:xfrm>
          <a:off x="1017037" y="638517"/>
          <a:ext cx="1199392" cy="1199392"/>
        </a:xfrm>
        <a:prstGeom prst="circularArrow">
          <a:avLst>
            <a:gd name="adj1" fmla="val 4688"/>
            <a:gd name="adj2" fmla="val 299029"/>
            <a:gd name="adj3" fmla="val 2394690"/>
            <a:gd name="adj4" fmla="val 161535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447592" y="405082"/>
          <a:ext cx="871433" cy="87143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795527" y="-60532"/>
          <a:ext cx="939581" cy="9395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867767" y="529167"/>
          <a:ext cx="646759" cy="64675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Inkblots</a:t>
          </a:r>
          <a:endParaRPr lang="en-US" sz="800" kern="1200" dirty="0"/>
        </a:p>
      </dsp:txBody>
      <dsp:txXfrm>
        <a:off x="997794" y="680667"/>
        <a:ext cx="386705" cy="332448"/>
      </dsp:txXfrm>
    </dsp:sp>
    <dsp:sp modelId="{5BE7F1B1-F50F-4957-BDE3-C86628961CDC}">
      <dsp:nvSpPr>
        <dsp:cNvPr id="0" name=""/>
        <dsp:cNvSpPr/>
      </dsp:nvSpPr>
      <dsp:spPr>
        <a:xfrm>
          <a:off x="491470" y="376296"/>
          <a:ext cx="470370" cy="47037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a:off x="609887" y="495429"/>
        <a:ext cx="233536" cy="232104"/>
      </dsp:txXfrm>
    </dsp:sp>
    <dsp:sp modelId="{E5ECD3AA-F5FB-4221-B252-191E5FD34453}">
      <dsp:nvSpPr>
        <dsp:cNvPr id="0" name=""/>
        <dsp:cNvSpPr/>
      </dsp:nvSpPr>
      <dsp:spPr>
        <a:xfrm rot="20700000">
          <a:off x="754926" y="51788"/>
          <a:ext cx="460867" cy="4608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rot="-20700000">
        <a:off x="856007" y="152870"/>
        <a:ext cx="258703" cy="258703"/>
      </dsp:txXfrm>
    </dsp:sp>
    <dsp:sp modelId="{B213B7FF-874D-4EB3-9A88-7E57753577C0}">
      <dsp:nvSpPr>
        <dsp:cNvPr id="0" name=""/>
        <dsp:cNvSpPr/>
      </dsp:nvSpPr>
      <dsp:spPr>
        <a:xfrm>
          <a:off x="790529" y="445951"/>
          <a:ext cx="827852" cy="827852"/>
        </a:xfrm>
        <a:prstGeom prst="circularArrow">
          <a:avLst>
            <a:gd name="adj1" fmla="val 4687"/>
            <a:gd name="adj2" fmla="val 299029"/>
            <a:gd name="adj3" fmla="val 2327104"/>
            <a:gd name="adj4" fmla="val 163554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408168" y="285174"/>
          <a:ext cx="601486" cy="60148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648322" y="-36205"/>
          <a:ext cx="648523" cy="64852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486782" y="364806"/>
          <a:ext cx="445874" cy="44587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Inkblots</a:t>
          </a:r>
          <a:endParaRPr lang="en-US" sz="600" kern="1200" dirty="0"/>
        </a:p>
      </dsp:txBody>
      <dsp:txXfrm>
        <a:off x="576423" y="469250"/>
        <a:ext cx="266592" cy="229188"/>
      </dsp:txXfrm>
    </dsp:sp>
    <dsp:sp modelId="{5BE7F1B1-F50F-4957-BDE3-C86628961CDC}">
      <dsp:nvSpPr>
        <dsp:cNvPr id="0" name=""/>
        <dsp:cNvSpPr/>
      </dsp:nvSpPr>
      <dsp:spPr>
        <a:xfrm>
          <a:off x="227364" y="259417"/>
          <a:ext cx="324272" cy="32427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309000" y="341547"/>
        <a:ext cx="161000" cy="160012"/>
      </dsp:txXfrm>
    </dsp:sp>
    <dsp:sp modelId="{E5ECD3AA-F5FB-4221-B252-191E5FD34453}">
      <dsp:nvSpPr>
        <dsp:cNvPr id="0" name=""/>
        <dsp:cNvSpPr/>
      </dsp:nvSpPr>
      <dsp:spPr>
        <a:xfrm rot="20700000">
          <a:off x="408990" y="35703"/>
          <a:ext cx="317720" cy="3177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rot="-20700000">
        <a:off x="478675" y="105388"/>
        <a:ext cx="178349" cy="178349"/>
      </dsp:txXfrm>
    </dsp:sp>
    <dsp:sp modelId="{B213B7FF-874D-4EB3-9A88-7E57753577C0}">
      <dsp:nvSpPr>
        <dsp:cNvPr id="0" name=""/>
        <dsp:cNvSpPr/>
      </dsp:nvSpPr>
      <dsp:spPr>
        <a:xfrm>
          <a:off x="424330" y="311288"/>
          <a:ext cx="570719" cy="570719"/>
        </a:xfrm>
        <a:prstGeom prst="circularArrow">
          <a:avLst>
            <a:gd name="adj1" fmla="val 4688"/>
            <a:gd name="adj2" fmla="val 299029"/>
            <a:gd name="adj3" fmla="val 2256290"/>
            <a:gd name="adj4" fmla="val 1662988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169936" y="202189"/>
          <a:ext cx="414663" cy="41466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335498" y="-19368"/>
          <a:ext cx="447090" cy="44709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486782" y="364806"/>
          <a:ext cx="445874" cy="44587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Inkblots</a:t>
          </a:r>
          <a:endParaRPr lang="en-US" sz="600" kern="1200" dirty="0"/>
        </a:p>
      </dsp:txBody>
      <dsp:txXfrm>
        <a:off x="576423" y="469250"/>
        <a:ext cx="266592" cy="229188"/>
      </dsp:txXfrm>
    </dsp:sp>
    <dsp:sp modelId="{5BE7F1B1-F50F-4957-BDE3-C86628961CDC}">
      <dsp:nvSpPr>
        <dsp:cNvPr id="0" name=""/>
        <dsp:cNvSpPr/>
      </dsp:nvSpPr>
      <dsp:spPr>
        <a:xfrm>
          <a:off x="227364" y="259417"/>
          <a:ext cx="324272" cy="32427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309000" y="341547"/>
        <a:ext cx="161000" cy="160012"/>
      </dsp:txXfrm>
    </dsp:sp>
    <dsp:sp modelId="{E5ECD3AA-F5FB-4221-B252-191E5FD34453}">
      <dsp:nvSpPr>
        <dsp:cNvPr id="0" name=""/>
        <dsp:cNvSpPr/>
      </dsp:nvSpPr>
      <dsp:spPr>
        <a:xfrm rot="20700000">
          <a:off x="408990" y="35703"/>
          <a:ext cx="317720" cy="3177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rot="-20700000">
        <a:off x="478675" y="105388"/>
        <a:ext cx="178349" cy="178349"/>
      </dsp:txXfrm>
    </dsp:sp>
    <dsp:sp modelId="{B213B7FF-874D-4EB3-9A88-7E57753577C0}">
      <dsp:nvSpPr>
        <dsp:cNvPr id="0" name=""/>
        <dsp:cNvSpPr/>
      </dsp:nvSpPr>
      <dsp:spPr>
        <a:xfrm>
          <a:off x="424330" y="311288"/>
          <a:ext cx="570719" cy="570719"/>
        </a:xfrm>
        <a:prstGeom prst="circularArrow">
          <a:avLst>
            <a:gd name="adj1" fmla="val 4688"/>
            <a:gd name="adj2" fmla="val 299029"/>
            <a:gd name="adj3" fmla="val 2256290"/>
            <a:gd name="adj4" fmla="val 1662988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169936" y="202189"/>
          <a:ext cx="414663" cy="41466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335498" y="-19368"/>
          <a:ext cx="447090" cy="44709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3FD8-5825-4F0B-A7B6-280A0BD05894}">
      <dsp:nvSpPr>
        <dsp:cNvPr id="0" name=""/>
        <dsp:cNvSpPr/>
      </dsp:nvSpPr>
      <dsp:spPr>
        <a:xfrm>
          <a:off x="867767" y="529167"/>
          <a:ext cx="646759" cy="64675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Inkblots</a:t>
          </a:r>
          <a:endParaRPr lang="en-US" sz="800" kern="1200" dirty="0"/>
        </a:p>
      </dsp:txBody>
      <dsp:txXfrm>
        <a:off x="997794" y="680667"/>
        <a:ext cx="386705" cy="332448"/>
      </dsp:txXfrm>
    </dsp:sp>
    <dsp:sp modelId="{5BE7F1B1-F50F-4957-BDE3-C86628961CDC}">
      <dsp:nvSpPr>
        <dsp:cNvPr id="0" name=""/>
        <dsp:cNvSpPr/>
      </dsp:nvSpPr>
      <dsp:spPr>
        <a:xfrm>
          <a:off x="491470" y="376296"/>
          <a:ext cx="470370" cy="47037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a:off x="609887" y="495429"/>
        <a:ext cx="233536" cy="232104"/>
      </dsp:txXfrm>
    </dsp:sp>
    <dsp:sp modelId="{E5ECD3AA-F5FB-4221-B252-191E5FD34453}">
      <dsp:nvSpPr>
        <dsp:cNvPr id="0" name=""/>
        <dsp:cNvSpPr/>
      </dsp:nvSpPr>
      <dsp:spPr>
        <a:xfrm rot="20700000">
          <a:off x="754926" y="51788"/>
          <a:ext cx="460867" cy="4608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endParaRPr lang="en-US" sz="800" kern="1200" dirty="0"/>
        </a:p>
      </dsp:txBody>
      <dsp:txXfrm rot="-20700000">
        <a:off x="856007" y="152870"/>
        <a:ext cx="258703" cy="258703"/>
      </dsp:txXfrm>
    </dsp:sp>
    <dsp:sp modelId="{B213B7FF-874D-4EB3-9A88-7E57753577C0}">
      <dsp:nvSpPr>
        <dsp:cNvPr id="0" name=""/>
        <dsp:cNvSpPr/>
      </dsp:nvSpPr>
      <dsp:spPr>
        <a:xfrm>
          <a:off x="790529" y="445951"/>
          <a:ext cx="827852" cy="827852"/>
        </a:xfrm>
        <a:prstGeom prst="circularArrow">
          <a:avLst>
            <a:gd name="adj1" fmla="val 4687"/>
            <a:gd name="adj2" fmla="val 299029"/>
            <a:gd name="adj3" fmla="val 2327104"/>
            <a:gd name="adj4" fmla="val 163554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34488F-D3F8-4A3A-8B63-C00AF20C1BE3}">
      <dsp:nvSpPr>
        <dsp:cNvPr id="0" name=""/>
        <dsp:cNvSpPr/>
      </dsp:nvSpPr>
      <dsp:spPr>
        <a:xfrm>
          <a:off x="408168" y="285174"/>
          <a:ext cx="601486" cy="60148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ADDFE-2803-42C1-BDD9-DF9DF0748E67}">
      <dsp:nvSpPr>
        <dsp:cNvPr id="0" name=""/>
        <dsp:cNvSpPr/>
      </dsp:nvSpPr>
      <dsp:spPr>
        <a:xfrm>
          <a:off x="648322" y="-36205"/>
          <a:ext cx="648523" cy="64852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F3416-5565-4877-B859-B60752A350F1}" type="datetimeFigureOut">
              <a:rPr lang="en-US" smtClean="0"/>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2C450-71D2-4D5C-B074-D6F3E8DF941E}" type="slidenum">
              <a:rPr lang="en-US" smtClean="0"/>
              <a:t>‹#›</a:t>
            </a:fld>
            <a:endParaRPr lang="en-US"/>
          </a:p>
        </p:txBody>
      </p:sp>
    </p:spTree>
    <p:extLst>
      <p:ext uri="{BB962C8B-B14F-4D97-AF65-F5344CB8AC3E}">
        <p14:creationId xmlns:p14="http://schemas.microsoft.com/office/powerpoint/2010/main" val="155729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ink.springer.com/search?facet-author=%22Ran+Canetti%22"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link.springer.com/search?facet-author=%22Michael+Steiner%22" TargetMode="External"/><Relationship Id="rId4" Type="http://schemas.openxmlformats.org/officeDocument/2006/relationships/hyperlink" Target="http://link.springer.com/search?facet-author=%22Shai+Halevi%2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Jeremiah posted the paper on arXiv MIT Technology review wrote an article about the paper. Unfortunately,</a:t>
            </a:r>
            <a:r>
              <a:rPr lang="en-US" baseline="0" dirty="0" smtClean="0"/>
              <a:t> they never contacted Jeremiah before they posted the article so all of the articles are not accurate. It is very easy to answer the question in the title. No! GOTCHAs will not replace CAPTCHAs they solve a completely different problem.</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360453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natural attempt to achieve this goal is to exploit CAPTCHAs. To authenticate the user would have to enter his password, and then solve a puzzle that was generated using his password as a random seed. The answer to this puzzle is appending to the password before we compute the hash.</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13</a:t>
            </a:fld>
            <a:endParaRPr lang="en-US"/>
          </a:p>
        </p:txBody>
      </p:sp>
    </p:spTree>
    <p:extLst>
      <p:ext uri="{BB962C8B-B14F-4D97-AF65-F5344CB8AC3E}">
        <p14:creationId xmlns:p14="http://schemas.microsoft.com/office/powerpoint/2010/main" val="344839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this approach fails because a CAPTCHA generator outputs the answer as well as the puzzle. When the adversary simulates the authentication protocol to verify a password guess he is given the answer to the puzzle directly. There is no need to interact with a human.</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14</a:t>
            </a:fld>
            <a:endParaRPr lang="en-US"/>
          </a:p>
        </p:txBody>
      </p:sp>
    </p:spTree>
    <p:extLst>
      <p:ext uri="{BB962C8B-B14F-4D97-AF65-F5344CB8AC3E}">
        <p14:creationId xmlns:p14="http://schemas.microsoft.com/office/powerpoint/2010/main" val="165497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2006 Canetti et al proposed a fix, which they called human only solvable puzzles. The basic idea was to stuff a hard drive with CAPTCHA puzzles and throw out the solutions. Now during the authentication protocol the users password is used as a random seed to select a puzzle. As before the user solves the puzzle and the answer is appended to the users password. </a:t>
            </a:r>
            <a:endParaRPr lang="en-US" dirty="0" smtClean="0"/>
          </a:p>
          <a:p>
            <a:endParaRPr lang="en-US" dirty="0" smtClean="0"/>
          </a:p>
          <a:p>
            <a:endParaRPr lang="en-US" dirty="0" smtClean="0"/>
          </a:p>
          <a:p>
            <a:r>
              <a:rPr lang="en-US" dirty="0" smtClean="0"/>
              <a:t>In case people ask</a:t>
            </a:r>
            <a:r>
              <a:rPr lang="en-US" baseline="0" dirty="0" smtClean="0"/>
              <a:t> the authors are </a:t>
            </a:r>
            <a:r>
              <a:rPr lang="it-IT" dirty="0" smtClean="0">
                <a:hlinkClick r:id="rId3"/>
              </a:rPr>
              <a:t>Ran Canetti</a:t>
            </a:r>
            <a:r>
              <a:rPr lang="it-IT" dirty="0" smtClean="0"/>
              <a:t>, </a:t>
            </a:r>
            <a:r>
              <a:rPr lang="it-IT" dirty="0" smtClean="0">
                <a:hlinkClick r:id="rId4"/>
              </a:rPr>
              <a:t>Shai Halevi</a:t>
            </a:r>
            <a:r>
              <a:rPr lang="it-IT" dirty="0" smtClean="0"/>
              <a:t>, </a:t>
            </a:r>
            <a:r>
              <a:rPr lang="it-IT" dirty="0" smtClean="0">
                <a:hlinkClick r:id="rId5"/>
              </a:rPr>
              <a:t>Michael Steiner</a:t>
            </a:r>
            <a:r>
              <a:rPr lang="it-IT" dirty="0" smtClean="0"/>
              <a:t>,</a:t>
            </a:r>
            <a:r>
              <a:rPr lang="it-IT" baseline="0" dirty="0" smtClean="0"/>
              <a:t> and the paper was published in CRYPTO 2006.</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15</a:t>
            </a:fld>
            <a:endParaRPr lang="en-US"/>
          </a:p>
        </p:txBody>
      </p:sp>
    </p:spTree>
    <p:extLst>
      <p:ext uri="{BB962C8B-B14F-4D97-AF65-F5344CB8AC3E}">
        <p14:creationId xmlns:p14="http://schemas.microsoft.com/office/powerpoint/2010/main" val="219056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approach does provide</a:t>
            </a:r>
            <a:r>
              <a:rPr lang="en-US" baseline="0" dirty="0" smtClean="0"/>
              <a:t> some</a:t>
            </a:r>
            <a:r>
              <a:rPr lang="en-US" dirty="0" smtClean="0"/>
              <a:t> protection</a:t>
            </a:r>
            <a:r>
              <a:rPr lang="en-US" baseline="0" dirty="0" smtClean="0"/>
              <a:t> against offline dictionary attacks, but this protection is limited by the space on the hard drive. Once the adversary has paid humans to solve all of the CAPTCHAs on the hard drive then he can once again execute a fully automated offline attack. Canetti et al acknowledged the limitation of their approach. Their main open question was to build a puzzle system that doesn’t have this limitation. This is the challenge that we begin to address. </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16</a:t>
            </a:fld>
            <a:endParaRPr lang="en-US"/>
          </a:p>
        </p:txBody>
      </p:sp>
    </p:spTree>
    <p:extLst>
      <p:ext uri="{BB962C8B-B14F-4D97-AF65-F5344CB8AC3E}">
        <p14:creationId xmlns:p14="http://schemas.microsoft.com/office/powerpoint/2010/main" val="8430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formally defining GOTCHAs we will introduce them using an example construction. We will then compare GOTCHAs and HOSPs and discuss the security properties that a GOTCHA should satisfy.</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17</a:t>
            </a:fld>
            <a:endParaRPr lang="en-US"/>
          </a:p>
        </p:txBody>
      </p:sp>
    </p:spTree>
    <p:extLst>
      <p:ext uri="{BB962C8B-B14F-4D97-AF65-F5344CB8AC3E}">
        <p14:creationId xmlns:p14="http://schemas.microsoft.com/office/powerpoint/2010/main" val="1260285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construction relies on Inkblot</a:t>
            </a:r>
            <a:r>
              <a:rPr lang="en-US" baseline="0" dirty="0" smtClean="0"/>
              <a:t> images, which can be generated by a computer. While the images are random, we often imagine patterns in this images. For example, I see an evil clown when I look at this image.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18</a:t>
            </a:fld>
            <a:endParaRPr lang="en-US"/>
          </a:p>
        </p:txBody>
      </p:sp>
    </p:spTree>
    <p:extLst>
      <p:ext uri="{BB962C8B-B14F-4D97-AF65-F5344CB8AC3E}">
        <p14:creationId xmlns:p14="http://schemas.microsoft.com/office/powerpoint/2010/main" val="26775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an account the user will send his password and the server will use</a:t>
            </a:r>
            <a:r>
              <a:rPr lang="en-US" baseline="0" dirty="0" smtClean="0"/>
              <a:t> the password to generate ten inkblot images. The user will label these images using his own imagination. The server will then pick a random permutation, and append this permutation to the user’s password before hashing. The labels are stored in the password file in permuted order.</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19</a:t>
            </a:fld>
            <a:endParaRPr lang="en-US"/>
          </a:p>
        </p:txBody>
      </p:sp>
    </p:spTree>
    <p:extLst>
      <p:ext uri="{BB962C8B-B14F-4D97-AF65-F5344CB8AC3E}">
        <p14:creationId xmlns:p14="http://schemas.microsoft.com/office/powerpoint/2010/main" val="271813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t>
            </a:r>
            <a:r>
              <a:rPr lang="en-US" baseline="0" dirty="0" smtClean="0"/>
              <a:t> when the user wants to authenticate he will enter his password. The server will send back his labels with ten inkblot images. If the user’s password is correct then these are the same inkblot images he saw when he created the account. The user will match the inkblot images with his labels, and send back the resulting permutation. If the matching is correct then the user will be able to authenticate.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20</a:t>
            </a:fld>
            <a:endParaRPr lang="en-US"/>
          </a:p>
        </p:txBody>
      </p:sp>
    </p:spTree>
    <p:extLst>
      <p:ext uri="{BB962C8B-B14F-4D97-AF65-F5344CB8AC3E}">
        <p14:creationId xmlns:p14="http://schemas.microsoft.com/office/powerpoint/2010/main" val="3194887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if the user enters the wrong password then he will see 10 different inkblot images. The user</a:t>
            </a:r>
            <a:r>
              <a:rPr lang="en-US" baseline="0" dirty="0" smtClean="0"/>
              <a:t> may not be able to match the images correctly. Authentication will fail in any case because the user entered the wrong password.</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21</a:t>
            </a:fld>
            <a:endParaRPr lang="en-US"/>
          </a:p>
        </p:txBody>
      </p:sp>
    </p:spTree>
    <p:extLst>
      <p:ext uri="{BB962C8B-B14F-4D97-AF65-F5344CB8AC3E}">
        <p14:creationId xmlns:p14="http://schemas.microsoft.com/office/powerpoint/2010/main" val="79331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key differences between GOTCHAs and HOSPs. First,</a:t>
            </a:r>
            <a:r>
              <a:rPr lang="en-US" baseline="0" dirty="0" smtClean="0"/>
              <a:t> the GOTCHA challenges were generated with human interaction (e.g., the human had to label the images) while HOSPs are generated automatically. Second, HOSP puzzles must always be human-solvable, but we only require that our puzzles are human-solvable when the user enters the correct password.</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22</a:t>
            </a:fld>
            <a:endParaRPr lang="en-US"/>
          </a:p>
        </p:txBody>
      </p:sp>
    </p:spTree>
    <p:extLst>
      <p:ext uri="{BB962C8B-B14F-4D97-AF65-F5344CB8AC3E}">
        <p14:creationId xmlns:p14="http://schemas.microsoft.com/office/powerpoint/2010/main" val="216772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GOTCHAs</a:t>
            </a:r>
            <a:r>
              <a:rPr lang="en-US" baseline="0" dirty="0" smtClean="0"/>
              <a:t> are intended to address a specific type of attack against passwords called an offline dictionary attack. When a user creates an account the server stores a password file with a cryptographic hash of the user’s password. If an adversary is able to breach the server and recover this password file then he check a password guess by evaluating the hash function --- without getting locked out after several incorrect guesses.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5</a:t>
            </a:fld>
            <a:endParaRPr lang="en-US"/>
          </a:p>
        </p:txBody>
      </p:sp>
    </p:spTree>
    <p:extLst>
      <p:ext uri="{BB962C8B-B14F-4D97-AF65-F5344CB8AC3E}">
        <p14:creationId xmlns:p14="http://schemas.microsoft.com/office/powerpoint/2010/main" val="304977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security property that we need to satisfy is </a:t>
            </a:r>
            <a:r>
              <a:rPr lang="en-US" baseline="0" dirty="0" err="1" smtClean="0"/>
              <a:t>indistinguishability</a:t>
            </a:r>
            <a:r>
              <a:rPr lang="en-US" baseline="0" dirty="0" smtClean="0"/>
              <a:t> of real </a:t>
            </a:r>
            <a:r>
              <a:rPr lang="en-US" baseline="0" dirty="0" err="1" smtClean="0"/>
              <a:t>vs</a:t>
            </a:r>
            <a:r>
              <a:rPr lang="en-US" baseline="0" dirty="0" smtClean="0"/>
              <a:t> fake puzzles. The first view represents the case when the password is correct. The user labels 10 inkblot images, and we see the inkblots in permuted order. The second view represents the case when the password is wrong. The user labels the original 10 inkblot images and we see a completely unrelated set of inkblots. If these views are nearly indistinguishable then the adversary won’t be able to tell if the password is correct without trying to solve the puzzle. </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23</a:t>
            </a:fld>
            <a:endParaRPr lang="en-US"/>
          </a:p>
        </p:txBody>
      </p:sp>
    </p:spTree>
    <p:extLst>
      <p:ext uri="{BB962C8B-B14F-4D97-AF65-F5344CB8AC3E}">
        <p14:creationId xmlns:p14="http://schemas.microsoft.com/office/powerpoint/2010/main" val="92100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a:t>
                </a:r>
                <a:r>
                  <a:rPr lang="en-US" baseline="0" dirty="0" smtClean="0"/>
                  <a:t> security property we need to satisfy is that the puzzles should be hard to solve. In view 1 we have the actual solution, and in view 2 a fake solution is chosen from a distribution with high minimum entropy. If the adversary cannot distinguish these views then he will need to try at least 2</a:t>
                </a:r>
                <a14:m>
                  <m:oMath xmlns:m="http://schemas.openxmlformats.org/officeDocument/2006/math">
                    <m:r>
                      <a:rPr lang="en-US" i="1" baseline="30000" smtClean="0">
                        <a:latin typeface="Cambria Math"/>
                        <a:ea typeface="Cambria Math"/>
                      </a:rPr>
                      <m:t>𝜇</m:t>
                    </m:r>
                  </m:oMath>
                </a14:m>
                <a:endParaRPr lang="en-US" baseline="30000" dirty="0"/>
              </a:p>
              <a:p>
                <a:r>
                  <a:rPr lang="en-US" baseline="0" dirty="0" smtClean="0"/>
                  <a:t> guesses on average to solve the puzzle.</a:t>
                </a:r>
                <a:endParaRPr lang="en-US" dirty="0"/>
              </a:p>
            </p:txBody>
          </p:sp>
        </mc:Choice>
        <mc:Fallback>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a:t>
                </a:r>
                <a:r>
                  <a:rPr lang="en-US" baseline="0" dirty="0" smtClean="0"/>
                  <a:t> security property we need to satisfy is that the puzzles should be hard to solve. In view 1 we have the actual solution, and in view 2 a fake solution is chosen from a distribution with high minimum entropy. If the adversary cannot distinguish these views then he will need to try at least 2</a:t>
                </a:r>
                <a:r>
                  <a:rPr lang="en-US" i="0" baseline="30000" smtClean="0">
                    <a:latin typeface="Cambria Math"/>
                    <a:ea typeface="Cambria Math"/>
                  </a:rPr>
                  <a:t>𝜇</a:t>
                </a:r>
                <a:endParaRPr lang="en-US" baseline="30000" dirty="0"/>
              </a:p>
              <a:p>
                <a:r>
                  <a:rPr lang="en-US" baseline="0" dirty="0" smtClean="0"/>
                  <a:t> guesses on average to solve the puzzle.</a:t>
                </a:r>
                <a:endParaRPr lang="en-US" dirty="0"/>
              </a:p>
            </p:txBody>
          </p:sp>
        </mc:Fallback>
      </mc:AlternateContent>
      <p:sp>
        <p:nvSpPr>
          <p:cNvPr id="4" name="Slide Number Placeholder 3"/>
          <p:cNvSpPr>
            <a:spLocks noGrp="1"/>
          </p:cNvSpPr>
          <p:nvPr>
            <p:ph type="sldNum" sz="quarter" idx="10"/>
          </p:nvPr>
        </p:nvSpPr>
        <p:spPr/>
        <p:txBody>
          <a:bodyPr/>
          <a:lstStyle/>
          <a:p>
            <a:fld id="{2112C450-71D2-4D5C-B074-D6F3E8DF941E}" type="slidenum">
              <a:rPr lang="en-US" smtClean="0"/>
              <a:t>24</a:t>
            </a:fld>
            <a:endParaRPr lang="en-US"/>
          </a:p>
        </p:txBody>
      </p:sp>
    </p:spTree>
    <p:extLst>
      <p:ext uri="{BB962C8B-B14F-4D97-AF65-F5344CB8AC3E}">
        <p14:creationId xmlns:p14="http://schemas.microsoft.com/office/powerpoint/2010/main" val="101021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25</a:t>
            </a:fld>
            <a:endParaRPr lang="en-US"/>
          </a:p>
        </p:txBody>
      </p:sp>
    </p:spTree>
    <p:extLst>
      <p:ext uri="{BB962C8B-B14F-4D97-AF65-F5344CB8AC3E}">
        <p14:creationId xmlns:p14="http://schemas.microsoft.com/office/powerpoint/2010/main" val="2147061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Informally,</a:t>
            </a:r>
            <a:r>
              <a:rPr lang="en-US" baseline="0" dirty="0" smtClean="0"/>
              <a:t> our main theorem says that offline attacks against our authentication protocol are expensive. To be successful the adversary will either have to pay humans to solve lots of puzzles or the adversary will have to enumerate over a large space of potential solutions for each password guess.</a:t>
            </a:r>
            <a:endParaRPr lang="en-US" dirty="0" smtClean="0"/>
          </a:p>
          <a:p>
            <a:endParaRPr lang="en-US" dirty="0" smtClean="0"/>
          </a:p>
          <a:p>
            <a:r>
              <a:rPr lang="en-US" dirty="0" smtClean="0"/>
              <a:t>Note: you don’t have to explain this theorem in detail.</a:t>
            </a:r>
            <a:r>
              <a:rPr lang="en-US" baseline="0" dirty="0" smtClean="0"/>
              <a:t> Just highlight the main point. C is the adversaries cost, D is the space of passwords and the middle term is the probability that the adversary’s attack is successful.</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26</a:t>
            </a:fld>
            <a:endParaRPr lang="en-US"/>
          </a:p>
        </p:txBody>
      </p:sp>
    </p:spTree>
    <p:extLst>
      <p:ext uri="{BB962C8B-B14F-4D97-AF65-F5344CB8AC3E}">
        <p14:creationId xmlns:p14="http://schemas.microsoft.com/office/powerpoint/2010/main" val="92211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panoptic prison allows a guard to easily monitor prisoners. We use the term panoptic because there are no hidden inputs when the adversary is simulating the protocol.</a:t>
            </a:r>
            <a:endParaRPr lang="en-US" dirty="0" smtClean="0"/>
          </a:p>
          <a:p>
            <a:endParaRPr lang="en-US" dirty="0" smtClean="0"/>
          </a:p>
          <a:p>
            <a:r>
              <a:rPr lang="en-US" dirty="0" smtClean="0"/>
              <a:t>Note:</a:t>
            </a:r>
            <a:r>
              <a:rPr lang="en-US" baseline="0" dirty="0" smtClean="0"/>
              <a:t> This slide could be easily skipped.</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27</a:t>
            </a:fld>
            <a:endParaRPr lang="en-US"/>
          </a:p>
        </p:txBody>
      </p:sp>
    </p:spTree>
    <p:extLst>
      <p:ext uri="{BB962C8B-B14F-4D97-AF65-F5344CB8AC3E}">
        <p14:creationId xmlns:p14="http://schemas.microsoft.com/office/powerpoint/2010/main" val="182394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28</a:t>
            </a:fld>
            <a:endParaRPr lang="en-US"/>
          </a:p>
        </p:txBody>
      </p:sp>
    </p:spTree>
    <p:extLst>
      <p:ext uri="{BB962C8B-B14F-4D97-AF65-F5344CB8AC3E}">
        <p14:creationId xmlns:p14="http://schemas.microsoft.com/office/powerpoint/2010/main" val="188125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We waited 10 days because we wanted to make sure that people had plenty of time to forget why they selected each label. </a:t>
            </a:r>
          </a:p>
          <a:p>
            <a:endParaRPr lang="en-US" baseline="0" dirty="0" smtClean="0"/>
          </a:p>
          <a:p>
            <a:r>
              <a:rPr lang="en-US" baseline="0" dirty="0" smtClean="0"/>
              <a:t>To avoid positively biasing our results we told participants that they would be paid even for wrong answer.</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29</a:t>
            </a:fld>
            <a:endParaRPr lang="en-US"/>
          </a:p>
        </p:txBody>
      </p:sp>
    </p:spTree>
    <p:extLst>
      <p:ext uri="{BB962C8B-B14F-4D97-AF65-F5344CB8AC3E}">
        <p14:creationId xmlns:p14="http://schemas.microsoft.com/office/powerpoint/2010/main" val="4464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Seventy</a:t>
            </a:r>
            <a:r>
              <a:rPr lang="en-US" baseline="0" dirty="0" smtClean="0"/>
              <a:t> participants completed the labeling phase.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30</a:t>
            </a:fld>
            <a:endParaRPr lang="en-US"/>
          </a:p>
        </p:txBody>
      </p:sp>
    </p:spTree>
    <p:extLst>
      <p:ext uri="{BB962C8B-B14F-4D97-AF65-F5344CB8AC3E}">
        <p14:creationId xmlns:p14="http://schemas.microsoft.com/office/powerpoint/2010/main" val="3332303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participants completed the matching phase. They were paid $1 even for wrong answers.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31</a:t>
            </a:fld>
            <a:endParaRPr lang="en-US"/>
          </a:p>
        </p:txBody>
      </p:sp>
    </p:spTree>
    <p:extLst>
      <p:ext uri="{BB962C8B-B14F-4D97-AF65-F5344CB8AC3E}">
        <p14:creationId xmlns:p14="http://schemas.microsoft.com/office/powerpoint/2010/main" val="1826347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If</a:t>
            </a:r>
            <a:r>
              <a:rPr lang="en-US" baseline="0" dirty="0" smtClean="0"/>
              <a:t> we set our matching threshold at 50% then almost 70% of our users would have authenticated correctly.</a:t>
            </a:r>
          </a:p>
          <a:p>
            <a:r>
              <a:rPr lang="en-US" baseline="0" dirty="0" smtClean="0"/>
              <a:t>Cons: IT took users a couple minutes on average to label and match their inkblots. Some participants were not accurate.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32</a:t>
            </a:fld>
            <a:endParaRPr lang="en-US"/>
          </a:p>
        </p:txBody>
      </p:sp>
    </p:spTree>
    <p:extLst>
      <p:ext uri="{BB962C8B-B14F-4D97-AF65-F5344CB8AC3E}">
        <p14:creationId xmlns:p14="http://schemas.microsoft.com/office/powerpoint/2010/main" val="194617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6</a:t>
            </a:fld>
            <a:endParaRPr lang="en-US"/>
          </a:p>
        </p:txBody>
      </p:sp>
    </p:spTree>
    <p:extLst>
      <p:ext uri="{BB962C8B-B14F-4D97-AF65-F5344CB8AC3E}">
        <p14:creationId xmlns:p14="http://schemas.microsoft.com/office/powerpoint/2010/main" val="3371235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is some evidence that our results were negatively biased by lack of</a:t>
            </a:r>
            <a:r>
              <a:rPr lang="en-US" baseline="0" dirty="0" smtClean="0"/>
              <a:t> incentives. During our </a:t>
            </a:r>
            <a:r>
              <a:rPr lang="en-US" baseline="0" dirty="0" err="1" smtClean="0"/>
              <a:t>prelimanary</a:t>
            </a:r>
            <a:r>
              <a:rPr lang="en-US" baseline="0" dirty="0" smtClean="0"/>
              <a:t> experiments on ourselves/friends/colleagues the accuracy was much higher. Several users generated their labels much faster than other users (possibly because they just wanted to earn the $1). These user’s had very low matching accuracy later.</a:t>
            </a:r>
            <a:endParaRPr lang="en-US" dirty="0" smtClean="0"/>
          </a:p>
          <a:p>
            <a:endParaRPr lang="en-US" dirty="0" smtClean="0"/>
          </a:p>
          <a:p>
            <a:r>
              <a:rPr lang="en-US" dirty="0" smtClean="0"/>
              <a:t>We</a:t>
            </a:r>
            <a:r>
              <a:rPr lang="en-US" baseline="0" dirty="0" smtClean="0"/>
              <a:t> are exploring several options for improvements to address the time barrier. Different Inkblot generation algorithms, and allowing users to reject inkblots that they find confusing. If we can find other GOTCHA constructions then we could allow users to pick their GOTCHA (e.g. some users might like inkblots, others might like something else).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33</a:t>
            </a:fld>
            <a:endParaRPr lang="en-US"/>
          </a:p>
        </p:txBody>
      </p:sp>
    </p:spTree>
    <p:extLst>
      <p:ext uri="{BB962C8B-B14F-4D97-AF65-F5344CB8AC3E}">
        <p14:creationId xmlns:p14="http://schemas.microsoft.com/office/powerpoint/2010/main" val="255524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encourage AI and Security researches to attack our construction. We generated five random passwords. To make the challenge tractable for AI researchers we selected the first four passwords from a small space. However, we also used BCRYPT to discourage a direct brute force attack where the attacker just enumerates over all passwords and all permutations.   </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35</a:t>
            </a:fld>
            <a:endParaRPr lang="en-US"/>
          </a:p>
        </p:txBody>
      </p:sp>
    </p:spTree>
    <p:extLst>
      <p:ext uri="{BB962C8B-B14F-4D97-AF65-F5344CB8AC3E}">
        <p14:creationId xmlns:p14="http://schemas.microsoft.com/office/powerpoint/2010/main" val="1578822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challenge when the password is 123456. Note: </a:t>
            </a:r>
            <a:r>
              <a:rPr lang="en-US" dirty="0" smtClean="0"/>
              <a:t>The source code for the challenge can</a:t>
            </a:r>
            <a:r>
              <a:rPr lang="en-US" baseline="0" dirty="0" smtClean="0"/>
              <a:t> be found online.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36</a:t>
            </a:fld>
            <a:endParaRPr lang="en-US"/>
          </a:p>
        </p:txBody>
      </p:sp>
    </p:spTree>
    <p:extLst>
      <p:ext uri="{BB962C8B-B14F-4D97-AF65-F5344CB8AC3E}">
        <p14:creationId xmlns:p14="http://schemas.microsoft.com/office/powerpoint/2010/main" val="309735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current challenge leaderboard. Fictional character Harry Q. </a:t>
            </a:r>
            <a:r>
              <a:rPr lang="en-US" baseline="0" dirty="0" err="1" smtClean="0"/>
              <a:t>Bovik</a:t>
            </a:r>
            <a:r>
              <a:rPr lang="en-US" baseline="0" dirty="0" smtClean="0"/>
              <a:t> gets credit for solving the example challenge.</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37</a:t>
            </a:fld>
            <a:endParaRPr lang="en-US"/>
          </a:p>
        </p:txBody>
      </p:sp>
    </p:spTree>
    <p:extLst>
      <p:ext uri="{BB962C8B-B14F-4D97-AF65-F5344CB8AC3E}">
        <p14:creationId xmlns:p14="http://schemas.microsoft.com/office/powerpoint/2010/main" val="3322635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38</a:t>
            </a:fld>
            <a:endParaRPr lang="en-US"/>
          </a:p>
        </p:txBody>
      </p:sp>
    </p:spTree>
    <p:extLst>
      <p:ext uri="{BB962C8B-B14F-4D97-AF65-F5344CB8AC3E}">
        <p14:creationId xmlns:p14="http://schemas.microsoft.com/office/powerpoint/2010/main" val="234129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Offline dictionary attacks are also very</a:t>
            </a:r>
            <a:r>
              <a:rPr lang="en-US" baseline="0" dirty="0" smtClean="0"/>
              <a:t> powerful. Some password hash functions can be evaluated at 348 billion hashes per second</a:t>
            </a:r>
            <a:r>
              <a:rPr lang="en-US" baseline="0" dirty="0" smtClean="0"/>
              <a:t>! How can we defend against these attacks?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7</a:t>
            </a:fld>
            <a:endParaRPr lang="en-US"/>
          </a:p>
        </p:txBody>
      </p:sp>
    </p:spTree>
    <p:extLst>
      <p:ext uri="{BB962C8B-B14F-4D97-AF65-F5344CB8AC3E}">
        <p14:creationId xmlns:p14="http://schemas.microsoft.com/office/powerpoint/2010/main" val="42692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slide could be skipped if</a:t>
            </a:r>
            <a:r>
              <a:rPr lang="en-US" baseline="0" dirty="0" smtClean="0"/>
              <a:t> the presentation is too long.</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8</a:t>
            </a:fld>
            <a:endParaRPr lang="en-US"/>
          </a:p>
        </p:txBody>
      </p:sp>
    </p:spTree>
    <p:extLst>
      <p:ext uri="{BB962C8B-B14F-4D97-AF65-F5344CB8AC3E}">
        <p14:creationId xmlns:p14="http://schemas.microsoft.com/office/powerpoint/2010/main" val="357297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proposed defense is to intentionally make the cryptographic hash function more expensive to </a:t>
            </a:r>
            <a:r>
              <a:rPr lang="en-US" baseline="0" dirty="0" smtClean="0"/>
              <a:t>evaluate by using a cryptographic hash function like </a:t>
            </a:r>
            <a:r>
              <a:rPr lang="en-US" baseline="0" dirty="0" smtClean="0"/>
              <a:t>BRCRYPT </a:t>
            </a:r>
            <a:r>
              <a:rPr lang="en-US" baseline="0" dirty="0" smtClean="0"/>
              <a:t>or </a:t>
            </a:r>
            <a:r>
              <a:rPr lang="en-US" baseline="0" dirty="0" err="1" smtClean="0"/>
              <a:t>sCrypt</a:t>
            </a:r>
            <a:r>
              <a:rPr lang="en-US" baseline="0" dirty="0" smtClean="0"/>
              <a:t>. </a:t>
            </a:r>
            <a:r>
              <a:rPr lang="en-US" baseline="0" dirty="0" smtClean="0"/>
              <a:t>The tradeoff is that making the hash function more expensive to evaluate increases costs for the adversary and a legitimate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This slide could be skipped if</a:t>
            </a:r>
            <a:r>
              <a:rPr lang="en-US" baseline="0" dirty="0" smtClean="0"/>
              <a:t> the presentation is too long.</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9</a:t>
            </a:fld>
            <a:endParaRPr lang="en-US"/>
          </a:p>
        </p:txBody>
      </p:sp>
    </p:spTree>
    <p:extLst>
      <p:ext uri="{BB962C8B-B14F-4D97-AF65-F5344CB8AC3E}">
        <p14:creationId xmlns:p14="http://schemas.microsoft.com/office/powerpoint/2010/main" val="223845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10</a:t>
            </a:fld>
            <a:endParaRPr lang="en-US"/>
          </a:p>
        </p:txBody>
      </p:sp>
    </p:spTree>
    <p:extLst>
      <p:ext uri="{BB962C8B-B14F-4D97-AF65-F5344CB8AC3E}">
        <p14:creationId xmlns:p14="http://schemas.microsoft.com/office/powerpoint/2010/main" val="265519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idea behind</a:t>
            </a:r>
            <a:r>
              <a:rPr lang="en-US" baseline="0" dirty="0" smtClean="0"/>
              <a:t> GOTCHAs is to make the authentication protocol interactive and exploit hard artificial intelligence problems so that an adversary who wants to verify a password guess by simulating the authentication protocol will to interact with a human to verify each guess.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11</a:t>
            </a:fld>
            <a:endParaRPr lang="en-US"/>
          </a:p>
        </p:txBody>
      </p:sp>
    </p:spTree>
    <p:extLst>
      <p:ext uri="{BB962C8B-B14F-4D97-AF65-F5344CB8AC3E}">
        <p14:creationId xmlns:p14="http://schemas.microsoft.com/office/powerpoint/2010/main" val="304977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adversary needs to interact with a human to verify each password guess then the cost of an offline attack will increase dramatically.</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12</a:t>
            </a:fld>
            <a:endParaRPr lang="en-US"/>
          </a:p>
        </p:txBody>
      </p:sp>
    </p:spTree>
    <p:extLst>
      <p:ext uri="{BB962C8B-B14F-4D97-AF65-F5344CB8AC3E}">
        <p14:creationId xmlns:p14="http://schemas.microsoft.com/office/powerpoint/2010/main" val="304977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69A0C2-7692-439A-9017-64FB6054A72F}"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194903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9A0C2-7692-439A-9017-64FB6054A72F}"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397811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9A0C2-7692-439A-9017-64FB6054A72F}"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24560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9A0C2-7692-439A-9017-64FB6054A72F}"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410318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9A0C2-7692-439A-9017-64FB6054A72F}"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260711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69A0C2-7692-439A-9017-64FB6054A72F}"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373388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69A0C2-7692-439A-9017-64FB6054A72F}" type="datetimeFigureOut">
              <a:rPr lang="en-US" smtClean="0"/>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31175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69A0C2-7692-439A-9017-64FB6054A72F}" type="datetimeFigureOut">
              <a:rPr lang="en-US" smtClean="0"/>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422230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9A0C2-7692-439A-9017-64FB6054A72F}" type="datetimeFigureOut">
              <a:rPr lang="en-US" smtClean="0"/>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372358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9A0C2-7692-439A-9017-64FB6054A72F}"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421246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9A0C2-7692-439A-9017-64FB6054A72F}"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FB930-A5B8-4AA0-8806-80512B23311E}" type="slidenum">
              <a:rPr lang="en-US" smtClean="0"/>
              <a:t>‹#›</a:t>
            </a:fld>
            <a:endParaRPr lang="en-US"/>
          </a:p>
        </p:txBody>
      </p:sp>
    </p:spTree>
    <p:extLst>
      <p:ext uri="{BB962C8B-B14F-4D97-AF65-F5344CB8AC3E}">
        <p14:creationId xmlns:p14="http://schemas.microsoft.com/office/powerpoint/2010/main" val="139117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9A0C2-7692-439A-9017-64FB6054A72F}" type="datetimeFigureOut">
              <a:rPr lang="en-US" smtClean="0"/>
              <a:t>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FB930-A5B8-4AA0-8806-80512B23311E}" type="slidenum">
              <a:rPr lang="en-US" smtClean="0"/>
              <a:t>‹#›</a:t>
            </a:fld>
            <a:endParaRPr lang="en-US"/>
          </a:p>
        </p:txBody>
      </p:sp>
    </p:spTree>
    <p:extLst>
      <p:ext uri="{BB962C8B-B14F-4D97-AF65-F5344CB8AC3E}">
        <p14:creationId xmlns:p14="http://schemas.microsoft.com/office/powerpoint/2010/main" val="202954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31.jpeg"/><Relationship Id="rId4" Type="http://schemas.openxmlformats.org/officeDocument/2006/relationships/image" Target="../media/image7.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2.png"/><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4.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link.springer.com/chapter/10.1007/11818175_10" TargetMode="External"/><Relationship Id="rId4" Type="http://schemas.openxmlformats.org/officeDocument/2006/relationships/image" Target="../media/image32.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4.jpe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link.springer.com/chapter/10.1007/11818175_10" TargetMode="External"/><Relationship Id="rId5" Type="http://schemas.openxmlformats.org/officeDocument/2006/relationships/image" Target="../media/image10.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12"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38.jpeg"/><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blocki@cs.cm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12"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38.jpeg"/><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1.jpeg"/><Relationship Id="rId3" Type="http://schemas.openxmlformats.org/officeDocument/2006/relationships/image" Target="../media/image6.png"/><Relationship Id="rId7" Type="http://schemas.openxmlformats.org/officeDocument/2006/relationships/diagramLayout" Target="../diagrams/layout5.xml"/><Relationship Id="rId12" Type="http://schemas.openxmlformats.org/officeDocument/2006/relationships/image" Target="../media/image40.jpeg"/><Relationship Id="rId2" Type="http://schemas.openxmlformats.org/officeDocument/2006/relationships/notesSlide" Target="../notesSlides/notesSlide18.xml"/><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39.jpeg"/><Relationship Id="rId5" Type="http://schemas.openxmlformats.org/officeDocument/2006/relationships/image" Target="../media/image8.png"/><Relationship Id="rId15" Type="http://schemas.openxmlformats.org/officeDocument/2006/relationships/image" Target="../media/image43.jpeg"/><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 Id="rId1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diagramQuickStyle" Target="../diagrams/quickStyle7.xml"/><Relationship Id="rId18" Type="http://schemas.openxmlformats.org/officeDocument/2006/relationships/diagramLayout" Target="../diagrams/layout8.xml"/><Relationship Id="rId3" Type="http://schemas.openxmlformats.org/officeDocument/2006/relationships/diagramData" Target="../diagrams/data6.xml"/><Relationship Id="rId21" Type="http://schemas.microsoft.com/office/2007/relationships/diagramDrawing" Target="../diagrams/drawing8.xml"/><Relationship Id="rId7" Type="http://schemas.microsoft.com/office/2007/relationships/diagramDrawing" Target="../diagrams/drawing6.xml"/><Relationship Id="rId12" Type="http://schemas.openxmlformats.org/officeDocument/2006/relationships/diagramLayout" Target="../diagrams/layout7.xml"/><Relationship Id="rId17" Type="http://schemas.openxmlformats.org/officeDocument/2006/relationships/diagramData" Target="../diagrams/data8.xml"/><Relationship Id="rId25" Type="http://schemas.openxmlformats.org/officeDocument/2006/relationships/image" Target="../media/image37.png"/><Relationship Id="rId2" Type="http://schemas.openxmlformats.org/officeDocument/2006/relationships/notesSlide" Target="../notesSlides/notesSlide20.xml"/><Relationship Id="rId16" Type="http://schemas.openxmlformats.org/officeDocument/2006/relationships/image" Target="../media/image330.png"/><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Data" Target="../diagrams/data7.xml"/><Relationship Id="rId24" Type="http://schemas.openxmlformats.org/officeDocument/2006/relationships/image" Target="../media/image48.jpeg"/><Relationship Id="rId5" Type="http://schemas.openxmlformats.org/officeDocument/2006/relationships/diagramQuickStyle" Target="../diagrams/quickStyle6.xml"/><Relationship Id="rId15" Type="http://schemas.microsoft.com/office/2007/relationships/diagramDrawing" Target="../diagrams/drawing7.xml"/><Relationship Id="rId23" Type="http://schemas.openxmlformats.org/officeDocument/2006/relationships/image" Target="../media/image47.jpeg"/><Relationship Id="rId10" Type="http://schemas.openxmlformats.org/officeDocument/2006/relationships/image" Target="../media/image46.jpeg"/><Relationship Id="rId19" Type="http://schemas.openxmlformats.org/officeDocument/2006/relationships/diagramQuickStyle" Target="../diagrams/quickStyle8.xml"/><Relationship Id="rId4" Type="http://schemas.openxmlformats.org/officeDocument/2006/relationships/diagramLayout" Target="../diagrams/layout6.xml"/><Relationship Id="rId9" Type="http://schemas.openxmlformats.org/officeDocument/2006/relationships/image" Target="../media/image45.jpeg"/><Relationship Id="rId14" Type="http://schemas.openxmlformats.org/officeDocument/2006/relationships/diagramColors" Target="../diagrams/colors7.xml"/><Relationship Id="rId22"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diagramData" Target="../diagrams/data10.xml"/><Relationship Id="rId18" Type="http://schemas.openxmlformats.org/officeDocument/2006/relationships/image" Target="../media/image40.png"/><Relationship Id="rId3" Type="http://schemas.openxmlformats.org/officeDocument/2006/relationships/diagramData" Target="../diagrams/data9.xml"/><Relationship Id="rId21" Type="http://schemas.openxmlformats.org/officeDocument/2006/relationships/image" Target="../media/image43.png"/><Relationship Id="rId7" Type="http://schemas.microsoft.com/office/2007/relationships/diagramDrawing" Target="../diagrams/drawing9.xml"/><Relationship Id="rId12" Type="http://schemas.openxmlformats.org/officeDocument/2006/relationships/image" Target="../media/image39.png"/><Relationship Id="rId17" Type="http://schemas.microsoft.com/office/2007/relationships/diagramDrawing" Target="../diagrams/drawing10.xml"/><Relationship Id="rId2" Type="http://schemas.openxmlformats.org/officeDocument/2006/relationships/notesSlide" Target="../notesSlides/notesSlide21.xml"/><Relationship Id="rId16" Type="http://schemas.openxmlformats.org/officeDocument/2006/relationships/diagramColors" Target="../diagrams/colors10.xml"/><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38.png"/><Relationship Id="rId5" Type="http://schemas.openxmlformats.org/officeDocument/2006/relationships/diagramQuickStyle" Target="../diagrams/quickStyle9.xml"/><Relationship Id="rId15" Type="http://schemas.openxmlformats.org/officeDocument/2006/relationships/diagramQuickStyle" Target="../diagrams/quickStyle10.xml"/><Relationship Id="rId10" Type="http://schemas.openxmlformats.org/officeDocument/2006/relationships/image" Target="../media/image46.jpeg"/><Relationship Id="rId19" Type="http://schemas.openxmlformats.org/officeDocument/2006/relationships/image" Target="../media/image41.png"/><Relationship Id="rId4" Type="http://schemas.openxmlformats.org/officeDocument/2006/relationships/diagramLayout" Target="../diagrams/layout9.xml"/><Relationship Id="rId9" Type="http://schemas.openxmlformats.org/officeDocument/2006/relationships/image" Target="../media/image45.jpeg"/><Relationship Id="rId14" Type="http://schemas.openxmlformats.org/officeDocument/2006/relationships/diagramLayout" Target="../diagrams/layout10.xml"/><Relationship Id="rId22"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s.cmu.edu/~jblocki/GOTCHA-Challeng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cs.cmu.edu/~jblocki/GOTCHA-Challenge.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s.cmu.edu/~jblocki/GOTCHA-Challenge.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hyperlink" Target="mailto:jblocki@cs.cmu.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GOTCHA Password Hackers!</a:t>
            </a:r>
            <a:endParaRPr lang="en-US" dirty="0"/>
          </a:p>
        </p:txBody>
      </p:sp>
      <p:sp>
        <p:nvSpPr>
          <p:cNvPr id="3" name="Subtitle 2"/>
          <p:cNvSpPr>
            <a:spLocks noGrp="1"/>
          </p:cNvSpPr>
          <p:nvPr>
            <p:ph type="subTitle" idx="1"/>
          </p:nvPr>
        </p:nvSpPr>
        <p:spPr>
          <a:xfrm>
            <a:off x="1421162" y="3276600"/>
            <a:ext cx="6400800" cy="1752600"/>
          </a:xfrm>
        </p:spPr>
        <p:txBody>
          <a:bodyPr/>
          <a:lstStyle/>
          <a:p>
            <a:r>
              <a:rPr lang="en-US" b="1" dirty="0" smtClean="0"/>
              <a:t>Jeremiah Blocki</a:t>
            </a:r>
          </a:p>
          <a:p>
            <a:r>
              <a:rPr lang="en-US" dirty="0" smtClean="0"/>
              <a:t>Manuel Blum</a:t>
            </a:r>
          </a:p>
          <a:p>
            <a:r>
              <a:rPr lang="en-US" dirty="0" smtClean="0"/>
              <a:t>Anupam Datta</a:t>
            </a:r>
            <a:endParaRPr lang="en-US" dirty="0"/>
          </a:p>
        </p:txBody>
      </p:sp>
      <p:pic>
        <p:nvPicPr>
          <p:cNvPr id="2050" name="Picture 2" descr="http://www.cmu.edu/homeimages/CarnegieMellonUniversity_wordma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618" y="3505200"/>
            <a:ext cx="1544726"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5943600"/>
            <a:ext cx="1486304" cy="461665"/>
          </a:xfrm>
          <a:prstGeom prst="rect">
            <a:avLst/>
          </a:prstGeom>
          <a:noFill/>
        </p:spPr>
        <p:txBody>
          <a:bodyPr wrap="none" rtlCol="0">
            <a:spAutoFit/>
          </a:bodyPr>
          <a:lstStyle/>
          <a:p>
            <a:r>
              <a:rPr lang="en-US" sz="2400" dirty="0" smtClean="0"/>
              <a:t>AISec2013</a:t>
            </a:r>
            <a:endParaRPr lang="en-US" sz="2400" dirty="0"/>
          </a:p>
        </p:txBody>
      </p:sp>
      <p:sp>
        <p:nvSpPr>
          <p:cNvPr id="5" name="Rectangle 4"/>
          <p:cNvSpPr/>
          <p:nvPr/>
        </p:nvSpPr>
        <p:spPr>
          <a:xfrm>
            <a:off x="3146741" y="5291699"/>
            <a:ext cx="2812821" cy="369332"/>
          </a:xfrm>
          <a:prstGeom prst="rect">
            <a:avLst/>
          </a:prstGeom>
        </p:spPr>
        <p:txBody>
          <a:bodyPr wrap="none">
            <a:spAutoFit/>
          </a:bodyPr>
          <a:lstStyle/>
          <a:p>
            <a:r>
              <a:rPr lang="en-US" dirty="0" smtClean="0"/>
              <a:t>Presented by Arunesh Sinha</a:t>
            </a:r>
            <a:endParaRPr lang="en-US" dirty="0"/>
          </a:p>
        </p:txBody>
      </p:sp>
    </p:spTree>
    <p:extLst>
      <p:ext uri="{BB962C8B-B14F-4D97-AF65-F5344CB8AC3E}">
        <p14:creationId xmlns:p14="http://schemas.microsoft.com/office/powerpoint/2010/main" val="176012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Offline Dictionary Attacks</a:t>
            </a:r>
          </a:p>
          <a:p>
            <a:r>
              <a:rPr lang="en-US" b="1" dirty="0"/>
              <a:t>Goal: Require Human Interaction</a:t>
            </a:r>
          </a:p>
          <a:p>
            <a:pPr lvl="1"/>
            <a:r>
              <a:rPr lang="en-US" dirty="0" smtClean="0"/>
              <a:t>Failed Approach: CAPTCHAs</a:t>
            </a:r>
          </a:p>
          <a:p>
            <a:pPr lvl="1"/>
            <a:r>
              <a:rPr lang="en-US" dirty="0" smtClean="0"/>
              <a:t>Human Only Solvable Puzzles (HOSPs) [CHS 2006]</a:t>
            </a:r>
          </a:p>
          <a:p>
            <a:pPr lvl="1"/>
            <a:r>
              <a:rPr lang="en-US" dirty="0" smtClean="0"/>
              <a:t>Limitations</a:t>
            </a:r>
          </a:p>
          <a:p>
            <a:r>
              <a:rPr lang="en-US" dirty="0" smtClean="0"/>
              <a:t>GOTCHAs</a:t>
            </a:r>
          </a:p>
          <a:p>
            <a:r>
              <a:rPr lang="en-US" dirty="0" smtClean="0"/>
              <a:t>User Study</a:t>
            </a:r>
          </a:p>
          <a:p>
            <a:r>
              <a:rPr lang="en-US" dirty="0" smtClean="0"/>
              <a:t>Challenge</a:t>
            </a:r>
          </a:p>
          <a:p>
            <a:endParaRPr lang="en-US" dirty="0"/>
          </a:p>
        </p:txBody>
      </p:sp>
    </p:spTree>
    <p:extLst>
      <p:ext uri="{BB962C8B-B14F-4D97-AF65-F5344CB8AC3E}">
        <p14:creationId xmlns:p14="http://schemas.microsoft.com/office/powerpoint/2010/main" val="155559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577359" y="3733800"/>
            <a:ext cx="4572000" cy="2895600"/>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Basic Idea: Require Human Interaction</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11</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5867399" y="1752600"/>
            <a:ext cx="863059" cy="12954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066800" y="2057400"/>
            <a:ext cx="990600" cy="1524000"/>
          </a:xfrm>
          <a:prstGeom prst="rect">
            <a:avLst/>
          </a:prstGeom>
          <a:noFill/>
          <a:ln w="9525">
            <a:noFill/>
            <a:miter lim="800000"/>
            <a:headEnd/>
            <a:tailEnd/>
          </a:ln>
        </p:spPr>
      </p:pic>
      <p:cxnSp>
        <p:nvCxnSpPr>
          <p:cNvPr id="7" name="Straight Arrow Connector 6"/>
          <p:cNvCxnSpPr/>
          <p:nvPr/>
        </p:nvCxnSpPr>
        <p:spPr>
          <a:xfrm flipV="1">
            <a:off x="2057400" y="1900382"/>
            <a:ext cx="3810000" cy="457200"/>
          </a:xfrm>
          <a:prstGeom prst="straightConnector1">
            <a:avLst/>
          </a:prstGeom>
          <a:ln w="38100">
            <a:solidFill>
              <a:srgbClr val="0070C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868045" y="1752600"/>
            <a:ext cx="810912" cy="685800"/>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srcRect/>
          <a:stretch>
            <a:fillRect/>
          </a:stretch>
        </p:blipFill>
        <p:spPr bwMode="auto">
          <a:xfrm>
            <a:off x="3847523" y="4432060"/>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5382491" y="5092939"/>
            <a:ext cx="1170709" cy="990600"/>
          </a:xfrm>
          <a:prstGeom prst="rect">
            <a:avLst/>
          </a:prstGeom>
          <a:noFill/>
          <a:ln w="9525">
            <a:noFill/>
            <a:miter lim="800000"/>
            <a:headEnd/>
            <a:tailEnd/>
          </a:ln>
        </p:spPr>
      </p:pic>
      <p:sp>
        <p:nvSpPr>
          <p:cNvPr id="18" name="TextBox 17"/>
          <p:cNvSpPr txBox="1"/>
          <p:nvPr/>
        </p:nvSpPr>
        <p:spPr>
          <a:xfrm>
            <a:off x="6454474" y="5209599"/>
            <a:ext cx="425116" cy="584775"/>
          </a:xfrm>
          <a:prstGeom prst="rect">
            <a:avLst/>
          </a:prstGeom>
          <a:noFill/>
        </p:spPr>
        <p:txBody>
          <a:bodyPr wrap="none" rtlCol="0">
            <a:spAutoFit/>
          </a:bodyPr>
          <a:lstStyle/>
          <a:p>
            <a:r>
              <a:rPr lang="en-US" sz="3200" dirty="0" smtClean="0"/>
              <a:t>+</a:t>
            </a:r>
            <a:endParaRPr lang="en-US" sz="3200" dirty="0"/>
          </a:p>
        </p:txBody>
      </p:sp>
      <p:cxnSp>
        <p:nvCxnSpPr>
          <p:cNvPr id="22" name="Straight Arrow Connector 21"/>
          <p:cNvCxnSpPr/>
          <p:nvPr/>
        </p:nvCxnSpPr>
        <p:spPr>
          <a:xfrm flipV="1">
            <a:off x="4837545" y="5307444"/>
            <a:ext cx="736022" cy="1"/>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3076" name="Picture 4" descr="https://encrypted-tbn1.gstatic.com/images?q=tbn:ANd9GcQ9cjZNOl4HyE6gJwKOqDkkMpbTyjHjVjbbBjOvx0WryGTwk-2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9590" y="5092939"/>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cdn1.iconfinder.com/data/icons/dot/256/man_person_mens_ro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3737" y="3886200"/>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V="1">
            <a:off x="2053359" y="2347191"/>
            <a:ext cx="3810000" cy="457200"/>
          </a:xfrm>
          <a:prstGeom prst="straightConnector1">
            <a:avLst/>
          </a:prstGeom>
          <a:ln w="38100">
            <a:solidFill>
              <a:srgbClr val="0070C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070333" y="4444759"/>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871898" y="5531090"/>
            <a:ext cx="701669" cy="28574"/>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057400" y="2781300"/>
            <a:ext cx="3810000" cy="457200"/>
          </a:xfrm>
          <a:prstGeom prst="straightConnector1">
            <a:avLst/>
          </a:prstGeom>
          <a:ln w="38100">
            <a:solidFill>
              <a:srgbClr val="0070C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114930" y="4648200"/>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002068" y="4197686"/>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816331" y="5724427"/>
            <a:ext cx="701669" cy="28574"/>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7400" y="3980117"/>
            <a:ext cx="1418978" cy="769441"/>
          </a:xfrm>
          <a:prstGeom prst="rect">
            <a:avLst/>
          </a:prstGeom>
          <a:noFill/>
        </p:spPr>
        <p:txBody>
          <a:bodyPr wrap="none" rtlCol="0">
            <a:spAutoFit/>
          </a:bodyPr>
          <a:lstStyle/>
          <a:p>
            <a:r>
              <a:rPr lang="en-US" sz="4400" b="1" dirty="0" smtClean="0"/>
              <a:t>Goal:</a:t>
            </a:r>
            <a:endParaRPr lang="en-US" sz="4400" b="1" dirty="0"/>
          </a:p>
        </p:txBody>
      </p:sp>
    </p:spTree>
    <p:extLst>
      <p:ext uri="{BB962C8B-B14F-4D97-AF65-F5344CB8AC3E}">
        <p14:creationId xmlns:p14="http://schemas.microsoft.com/office/powerpoint/2010/main" val="329684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Idea: Require Human Interaction</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12</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5867399" y="1752600"/>
            <a:ext cx="863059" cy="12954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066800" y="2057400"/>
            <a:ext cx="990600" cy="1524000"/>
          </a:xfrm>
          <a:prstGeom prst="rect">
            <a:avLst/>
          </a:prstGeom>
          <a:noFill/>
          <a:ln w="9525">
            <a:noFill/>
            <a:miter lim="800000"/>
            <a:headEnd/>
            <a:tailEnd/>
          </a:ln>
        </p:spPr>
      </p:pic>
      <p:cxnSp>
        <p:nvCxnSpPr>
          <p:cNvPr id="7" name="Straight Arrow Connector 6"/>
          <p:cNvCxnSpPr/>
          <p:nvPr/>
        </p:nvCxnSpPr>
        <p:spPr>
          <a:xfrm flipV="1">
            <a:off x="2057400" y="1900382"/>
            <a:ext cx="3810000" cy="457200"/>
          </a:xfrm>
          <a:prstGeom prst="straightConnector1">
            <a:avLst/>
          </a:prstGeom>
          <a:ln w="38100">
            <a:solidFill>
              <a:srgbClr val="0070C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868045" y="1752600"/>
            <a:ext cx="810912" cy="685800"/>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srcRect/>
          <a:stretch>
            <a:fillRect/>
          </a:stretch>
        </p:blipFill>
        <p:spPr bwMode="auto">
          <a:xfrm>
            <a:off x="3847523" y="4432060"/>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5382491" y="5092939"/>
            <a:ext cx="1170709" cy="990600"/>
          </a:xfrm>
          <a:prstGeom prst="rect">
            <a:avLst/>
          </a:prstGeom>
          <a:noFill/>
          <a:ln w="9525">
            <a:noFill/>
            <a:miter lim="800000"/>
            <a:headEnd/>
            <a:tailEnd/>
          </a:ln>
        </p:spPr>
      </p:pic>
      <p:sp>
        <p:nvSpPr>
          <p:cNvPr id="18" name="TextBox 17"/>
          <p:cNvSpPr txBox="1"/>
          <p:nvPr/>
        </p:nvSpPr>
        <p:spPr>
          <a:xfrm>
            <a:off x="6454474" y="5209599"/>
            <a:ext cx="425116" cy="584775"/>
          </a:xfrm>
          <a:prstGeom prst="rect">
            <a:avLst/>
          </a:prstGeom>
          <a:noFill/>
        </p:spPr>
        <p:txBody>
          <a:bodyPr wrap="none" rtlCol="0">
            <a:spAutoFit/>
          </a:bodyPr>
          <a:lstStyle/>
          <a:p>
            <a:r>
              <a:rPr lang="en-US" sz="3200" dirty="0" smtClean="0"/>
              <a:t>+</a:t>
            </a:r>
            <a:endParaRPr lang="en-US" sz="3200" dirty="0"/>
          </a:p>
        </p:txBody>
      </p:sp>
      <p:cxnSp>
        <p:nvCxnSpPr>
          <p:cNvPr id="22" name="Straight Arrow Connector 21"/>
          <p:cNvCxnSpPr/>
          <p:nvPr/>
        </p:nvCxnSpPr>
        <p:spPr>
          <a:xfrm flipV="1">
            <a:off x="4837545" y="5307444"/>
            <a:ext cx="736022" cy="1"/>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3076" name="Picture 4" descr="https://encrypted-tbn1.gstatic.com/images?q=tbn:ANd9GcQ9cjZNOl4HyE6gJwKOqDkkMpbTyjHjVjbbBjOvx0WryGTwk-2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9590" y="5092939"/>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cdn1.iconfinder.com/data/icons/dot/256/man_person_mens_ro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3737" y="3886200"/>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V="1">
            <a:off x="2053359" y="2347191"/>
            <a:ext cx="3810000" cy="457200"/>
          </a:xfrm>
          <a:prstGeom prst="straightConnector1">
            <a:avLst/>
          </a:prstGeom>
          <a:ln w="38100">
            <a:solidFill>
              <a:srgbClr val="0070C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070333" y="4444759"/>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871898" y="5531090"/>
            <a:ext cx="701669" cy="28574"/>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057400" y="2781300"/>
            <a:ext cx="3810000" cy="457200"/>
          </a:xfrm>
          <a:prstGeom prst="straightConnector1">
            <a:avLst/>
          </a:prstGeom>
          <a:ln w="38100">
            <a:solidFill>
              <a:srgbClr val="0070C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114930" y="4648200"/>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002068" y="4197686"/>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816331" y="5724427"/>
            <a:ext cx="701669" cy="28574"/>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7400" y="3980117"/>
            <a:ext cx="1418978" cy="769441"/>
          </a:xfrm>
          <a:prstGeom prst="rect">
            <a:avLst/>
          </a:prstGeom>
          <a:noFill/>
        </p:spPr>
        <p:txBody>
          <a:bodyPr wrap="none" rtlCol="0">
            <a:spAutoFit/>
          </a:bodyPr>
          <a:lstStyle/>
          <a:p>
            <a:r>
              <a:rPr lang="en-US" sz="4400" b="1" dirty="0" smtClean="0"/>
              <a:t>Goal:</a:t>
            </a:r>
            <a:endParaRPr lang="en-US" sz="4400" b="1" dirty="0"/>
          </a:p>
        </p:txBody>
      </p:sp>
      <p:sp>
        <p:nvSpPr>
          <p:cNvPr id="31" name="Rectangle 30"/>
          <p:cNvSpPr/>
          <p:nvPr/>
        </p:nvSpPr>
        <p:spPr>
          <a:xfrm>
            <a:off x="3657600" y="3733800"/>
            <a:ext cx="4572000" cy="2895600"/>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blogs.reuters.com/great-debate/files/2013/08/strike-detroi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98928" y="3124200"/>
            <a:ext cx="2691571" cy="176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39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05862" y="4113645"/>
            <a:ext cx="1752600" cy="16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Failed Attempt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918778" y="1872733"/>
            <a:ext cx="786822" cy="1180972"/>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066800" y="2057400"/>
            <a:ext cx="990600" cy="1524000"/>
          </a:xfrm>
          <a:prstGeom prst="rect">
            <a:avLst/>
          </a:prstGeom>
          <a:noFill/>
          <a:ln w="9525">
            <a:noFill/>
            <a:miter lim="800000"/>
            <a:headEnd/>
            <a:tailEnd/>
          </a:ln>
        </p:spPr>
      </p:pic>
      <p:cxnSp>
        <p:nvCxnSpPr>
          <p:cNvPr id="6" name="Straight Arrow Connector 5"/>
          <p:cNvCxnSpPr/>
          <p:nvPr/>
        </p:nvCxnSpPr>
        <p:spPr>
          <a:xfrm flipV="1">
            <a:off x="2057400" y="2095500"/>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5" cstate="print"/>
          <a:srcRect/>
          <a:stretch>
            <a:fillRect/>
          </a:stretch>
        </p:blipFill>
        <p:spPr bwMode="auto">
          <a:xfrm>
            <a:off x="6799126" y="1872734"/>
            <a:ext cx="810912" cy="685800"/>
          </a:xfrm>
          <a:prstGeom prst="rect">
            <a:avLst/>
          </a:prstGeom>
          <a:noFill/>
          <a:ln w="9525">
            <a:noFill/>
            <a:miter lim="800000"/>
            <a:headEnd/>
            <a:tailEnd/>
          </a:ln>
        </p:spPr>
      </p:pic>
      <p:cxnSp>
        <p:nvCxnSpPr>
          <p:cNvPr id="14" name="Straight Arrow Connector 13"/>
          <p:cNvCxnSpPr/>
          <p:nvPr/>
        </p:nvCxnSpPr>
        <p:spPr>
          <a:xfrm flipV="1">
            <a:off x="2053359" y="2540574"/>
            <a:ext cx="3810000" cy="45720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extLst>
              <p:ext uri="{D42A27DB-BD31-4B8C-83A1-F6EECF244321}">
                <p14:modId xmlns:p14="http://schemas.microsoft.com/office/powerpoint/2010/main" val="554102212"/>
              </p:ext>
            </p:extLst>
          </p:nvPr>
        </p:nvGraphicFramePr>
        <p:xfrm>
          <a:off x="6090146" y="4189845"/>
          <a:ext cx="1804344" cy="134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9" name="Straight Arrow Connector 18"/>
          <p:cNvCxnSpPr/>
          <p:nvPr/>
        </p:nvCxnSpPr>
        <p:spPr>
          <a:xfrm flipH="1" flipV="1">
            <a:off x="6629399" y="2939332"/>
            <a:ext cx="354837" cy="1167386"/>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4" idx="2"/>
          </p:cNvCxnSpPr>
          <p:nvPr/>
        </p:nvCxnSpPr>
        <p:spPr>
          <a:xfrm flipH="1" flipV="1">
            <a:off x="6312189" y="3053705"/>
            <a:ext cx="114272" cy="105994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0" y="1954768"/>
            <a:ext cx="1583447" cy="369332"/>
          </a:xfrm>
          <a:prstGeom prst="rect">
            <a:avLst/>
          </a:prstGeom>
          <a:noFill/>
        </p:spPr>
        <p:txBody>
          <a:bodyPr wrap="none" rtlCol="0">
            <a:spAutoFit/>
          </a:bodyPr>
          <a:lstStyle/>
          <a:p>
            <a:r>
              <a:rPr lang="en-US" dirty="0" err="1" smtClean="0"/>
              <a:t>jblocki</a:t>
            </a:r>
            <a:r>
              <a:rPr lang="en-US" dirty="0" smtClean="0"/>
              <a:t>, 123456</a:t>
            </a:r>
            <a:endParaRPr lang="en-US" dirty="0"/>
          </a:p>
        </p:txBody>
      </p:sp>
      <p:sp>
        <p:nvSpPr>
          <p:cNvPr id="26" name="TextBox 25"/>
          <p:cNvSpPr txBox="1"/>
          <p:nvPr/>
        </p:nvSpPr>
        <p:spPr>
          <a:xfrm>
            <a:off x="5425408" y="3350927"/>
            <a:ext cx="886781" cy="369332"/>
          </a:xfrm>
          <a:prstGeom prst="rect">
            <a:avLst/>
          </a:prstGeom>
          <a:noFill/>
        </p:spPr>
        <p:txBody>
          <a:bodyPr wrap="none" rtlCol="0">
            <a:spAutoFit/>
          </a:bodyPr>
          <a:lstStyle/>
          <a:p>
            <a:r>
              <a:rPr lang="en-US" dirty="0" smtClean="0"/>
              <a:t>123456</a:t>
            </a:r>
            <a:endParaRPr lang="en-US" dirty="0"/>
          </a:p>
        </p:txBody>
      </p:sp>
      <p:pic>
        <p:nvPicPr>
          <p:cNvPr id="10242" name="Picture 2" descr="C:\Users\jblocki\Documents\My Dropbox\PUPTCHA\PUPTCHA\bin\Debug\captcha.bmp"/>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35" t="20606" r="20552" b="35151"/>
          <a:stretch/>
        </p:blipFill>
        <p:spPr bwMode="auto">
          <a:xfrm>
            <a:off x="7240428" y="2960282"/>
            <a:ext cx="1060757" cy="43872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V="1">
            <a:off x="2053359" y="2960282"/>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240" name="TextBox 10239"/>
          <p:cNvSpPr txBox="1"/>
          <p:nvPr/>
        </p:nvSpPr>
        <p:spPr>
          <a:xfrm>
            <a:off x="6934200" y="3399009"/>
            <a:ext cx="1673215" cy="369332"/>
          </a:xfrm>
          <a:prstGeom prst="rect">
            <a:avLst/>
          </a:prstGeom>
          <a:noFill/>
        </p:spPr>
        <p:txBody>
          <a:bodyPr wrap="none" rtlCol="0">
            <a:spAutoFit/>
          </a:bodyPr>
          <a:lstStyle/>
          <a:p>
            <a:r>
              <a:rPr lang="en-US" dirty="0" smtClean="0"/>
              <a:t>Answer: KWTER</a:t>
            </a:r>
            <a:endParaRPr lang="en-US" dirty="0"/>
          </a:p>
        </p:txBody>
      </p:sp>
      <p:pic>
        <p:nvPicPr>
          <p:cNvPr id="35" name="Picture 2" descr="C:\Users\jblocki\Documents\My Dropbox\PUPTCHA\PUPTCHA\bin\Debug\captcha.bmp"/>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35" t="20606" r="20552" b="35151"/>
          <a:stretch/>
        </p:blipFill>
        <p:spPr bwMode="auto">
          <a:xfrm>
            <a:off x="3572286" y="2430310"/>
            <a:ext cx="1060757" cy="43872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519218" y="3011293"/>
            <a:ext cx="855683" cy="369332"/>
          </a:xfrm>
          <a:prstGeom prst="rect">
            <a:avLst/>
          </a:prstGeom>
          <a:noFill/>
        </p:spPr>
        <p:txBody>
          <a:bodyPr wrap="none" rtlCol="0">
            <a:spAutoFit/>
          </a:bodyPr>
          <a:lstStyle/>
          <a:p>
            <a:r>
              <a:rPr lang="en-US" dirty="0" smtClean="0"/>
              <a:t>KWTER</a:t>
            </a:r>
            <a:endParaRPr lang="en-US" dirty="0"/>
          </a:p>
        </p:txBody>
      </p:sp>
      <p:graphicFrame>
        <p:nvGraphicFramePr>
          <p:cNvPr id="37" name="Content Placeholder 8"/>
          <p:cNvGraphicFramePr>
            <a:graphicFrameLocks noGrp="1"/>
          </p:cNvGraphicFramePr>
          <p:nvPr>
            <p:ph sz="quarter" idx="1"/>
            <p:extLst>
              <p:ext uri="{D42A27DB-BD31-4B8C-83A1-F6EECF244321}">
                <p14:modId xmlns:p14="http://schemas.microsoft.com/office/powerpoint/2010/main" val="4111297266"/>
              </p:ext>
            </p:extLst>
          </p:nvPr>
        </p:nvGraphicFramePr>
        <p:xfrm>
          <a:off x="1066800" y="3987225"/>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sp>
        <p:nvSpPr>
          <p:cNvPr id="38" name="TextBox 37"/>
          <p:cNvSpPr txBox="1"/>
          <p:nvPr/>
        </p:nvSpPr>
        <p:spPr>
          <a:xfrm>
            <a:off x="1066800" y="5748516"/>
            <a:ext cx="4800600" cy="707886"/>
          </a:xfrm>
          <a:prstGeom prst="rect">
            <a:avLst/>
          </a:prstGeom>
          <a:noFill/>
        </p:spPr>
        <p:txBody>
          <a:bodyPr wrap="square" rtlCol="0">
            <a:spAutoFit/>
          </a:bodyPr>
          <a:lstStyle/>
          <a:p>
            <a:r>
              <a:rPr lang="en-US" sz="2000" dirty="0" smtClean="0"/>
              <a:t>SHA1(123456</a:t>
            </a:r>
            <a:r>
              <a:rPr lang="en-US" sz="2000" dirty="0" smtClean="0">
                <a:solidFill>
                  <a:srgbClr val="7030A0"/>
                </a:solidFill>
              </a:rPr>
              <a:t>KWTER</a:t>
            </a:r>
            <a:r>
              <a:rPr lang="en-US" sz="2000" dirty="0" smtClean="0">
                <a:solidFill>
                  <a:srgbClr val="FFC000"/>
                </a:solidFill>
              </a:rPr>
              <a:t>89d978034a3f6</a:t>
            </a:r>
            <a:r>
              <a:rPr lang="en-US" sz="2000" dirty="0" smtClean="0"/>
              <a:t>)=</a:t>
            </a:r>
            <a:r>
              <a:rPr lang="en-US" sz="2000" dirty="0" smtClean="0">
                <a:solidFill>
                  <a:srgbClr val="00B050"/>
                </a:solidFill>
              </a:rPr>
              <a:t>1f88ecdcb0c25e8ae1ed1c9ce6f2e2e6dcfb0e21</a:t>
            </a:r>
            <a:endParaRPr lang="en-US" sz="3600" dirty="0">
              <a:solidFill>
                <a:srgbClr val="00B050"/>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4034362782"/>
              </p:ext>
            </p:extLst>
          </p:nvPr>
        </p:nvGraphicFramePr>
        <p:xfrm>
          <a:off x="3962400" y="3987225"/>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1f88ecdcb0c25e8ae1ed1c9ce6f2e2e6dcfb0e21</a:t>
                      </a:r>
                      <a:endParaRPr lang="en-US" sz="3200" dirty="0">
                        <a:solidFill>
                          <a:srgbClr val="00B050"/>
                        </a:solidFill>
                      </a:endParaRPr>
                    </a:p>
                  </a:txBody>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257041966"/>
              </p:ext>
            </p:extLst>
          </p:nvPr>
        </p:nvGraphicFramePr>
        <p:xfrm>
          <a:off x="2290459" y="3987225"/>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spTree>
    <p:extLst>
      <p:ext uri="{BB962C8B-B14F-4D97-AF65-F5344CB8AC3E}">
        <p14:creationId xmlns:p14="http://schemas.microsoft.com/office/powerpoint/2010/main" val="37343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240"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05862" y="4113645"/>
            <a:ext cx="1752600" cy="16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Failed Attempt</a:t>
            </a:r>
            <a:endParaRPr lang="en-US" dirty="0"/>
          </a:p>
        </p:txBody>
      </p:sp>
      <p:graphicFrame>
        <p:nvGraphicFramePr>
          <p:cNvPr id="17" name="Diagram 16"/>
          <p:cNvGraphicFramePr/>
          <p:nvPr>
            <p:extLst>
              <p:ext uri="{D42A27DB-BD31-4B8C-83A1-F6EECF244321}">
                <p14:modId xmlns:p14="http://schemas.microsoft.com/office/powerpoint/2010/main" val="2435996788"/>
              </p:ext>
            </p:extLst>
          </p:nvPr>
        </p:nvGraphicFramePr>
        <p:xfrm>
          <a:off x="6090146" y="4189845"/>
          <a:ext cx="1804344" cy="13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flipH="1" flipV="1">
            <a:off x="4648199" y="2766808"/>
            <a:ext cx="2336038" cy="1363518"/>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648199" y="3124200"/>
            <a:ext cx="1676402" cy="982518"/>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37" name="Content Placeholder 8"/>
          <p:cNvGraphicFramePr>
            <a:graphicFrameLocks noGrp="1"/>
          </p:cNvGraphicFramePr>
          <p:nvPr>
            <p:ph sz="quarter" idx="1"/>
            <p:extLst>
              <p:ext uri="{D42A27DB-BD31-4B8C-83A1-F6EECF244321}">
                <p14:modId xmlns:p14="http://schemas.microsoft.com/office/powerpoint/2010/main" val="737205835"/>
              </p:ext>
            </p:extLst>
          </p:nvPr>
        </p:nvGraphicFramePr>
        <p:xfrm>
          <a:off x="1066800" y="3987225"/>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sp>
        <p:nvSpPr>
          <p:cNvPr id="38" name="TextBox 37"/>
          <p:cNvSpPr txBox="1"/>
          <p:nvPr/>
        </p:nvSpPr>
        <p:spPr>
          <a:xfrm>
            <a:off x="3109479" y="1600200"/>
            <a:ext cx="5433682" cy="707886"/>
          </a:xfrm>
          <a:prstGeom prst="rect">
            <a:avLst/>
          </a:prstGeom>
          <a:noFill/>
        </p:spPr>
        <p:txBody>
          <a:bodyPr wrap="square" rtlCol="0">
            <a:spAutoFit/>
          </a:bodyPr>
          <a:lstStyle/>
          <a:p>
            <a:r>
              <a:rPr lang="en-US" sz="2000" dirty="0" smtClean="0"/>
              <a:t>SHA1(password</a:t>
            </a:r>
            <a:r>
              <a:rPr lang="en-US" sz="2000" dirty="0" smtClean="0">
                <a:solidFill>
                  <a:srgbClr val="7030A0"/>
                </a:solidFill>
              </a:rPr>
              <a:t>GWNAB</a:t>
            </a:r>
            <a:r>
              <a:rPr lang="en-US" sz="2000" dirty="0" smtClean="0">
                <a:solidFill>
                  <a:srgbClr val="FFC000"/>
                </a:solidFill>
              </a:rPr>
              <a:t>89d978034a3f6</a:t>
            </a:r>
            <a:r>
              <a:rPr lang="en-US" sz="2000" dirty="0" smtClean="0"/>
              <a:t>)=</a:t>
            </a:r>
            <a:r>
              <a:rPr lang="en-US" sz="2000" dirty="0" smtClean="0">
                <a:solidFill>
                  <a:srgbClr val="FF0000"/>
                </a:solidFill>
              </a:rPr>
              <a:t>4e108b3c12b4a1c6b8670685bb9a63e40b8d7a1d</a:t>
            </a:r>
            <a:endParaRPr lang="en-US" sz="3600" dirty="0">
              <a:solidFill>
                <a:srgbClr val="FF0000"/>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2395847422"/>
              </p:ext>
            </p:extLst>
          </p:nvPr>
        </p:nvGraphicFramePr>
        <p:xfrm>
          <a:off x="3962400" y="3987225"/>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1f88ecdcb0c25e8ae1ed1c9ce6f2e2e6dcfb0e21</a:t>
                      </a:r>
                      <a:endParaRPr lang="en-US" sz="3200" dirty="0">
                        <a:solidFill>
                          <a:srgbClr val="00B050"/>
                        </a:solidFill>
                      </a:endParaRPr>
                    </a:p>
                  </a:txBody>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732285050"/>
              </p:ext>
            </p:extLst>
          </p:nvPr>
        </p:nvGraphicFramePr>
        <p:xfrm>
          <a:off x="2290459" y="3987225"/>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24" name="Picture 6"/>
          <p:cNvPicPr>
            <a:picLocks noChangeAspect="1" noChangeArrowheads="1"/>
          </p:cNvPicPr>
          <p:nvPr/>
        </p:nvPicPr>
        <p:blipFill>
          <a:blip r:embed="rId8" cstate="print"/>
          <a:srcRect/>
          <a:stretch>
            <a:fillRect/>
          </a:stretch>
        </p:blipFill>
        <p:spPr bwMode="auto">
          <a:xfrm>
            <a:off x="1751446" y="1711484"/>
            <a:ext cx="990600" cy="1651479"/>
          </a:xfrm>
          <a:prstGeom prst="rect">
            <a:avLst/>
          </a:prstGeom>
          <a:noFill/>
          <a:ln w="9525">
            <a:noFill/>
            <a:miter lim="800000"/>
            <a:headEnd/>
            <a:tailEnd/>
          </a:ln>
        </p:spPr>
      </p:pic>
      <p:pic>
        <p:nvPicPr>
          <p:cNvPr id="27" name="Picture 3"/>
          <p:cNvPicPr>
            <a:picLocks noChangeAspect="1" noChangeArrowheads="1"/>
          </p:cNvPicPr>
          <p:nvPr/>
        </p:nvPicPr>
        <p:blipFill>
          <a:blip r:embed="rId9" cstate="print"/>
          <a:srcRect/>
          <a:stretch>
            <a:fillRect/>
          </a:stretch>
        </p:blipFill>
        <p:spPr bwMode="auto">
          <a:xfrm>
            <a:off x="3477490" y="2370837"/>
            <a:ext cx="1170709" cy="990600"/>
          </a:xfrm>
          <a:prstGeom prst="rect">
            <a:avLst/>
          </a:prstGeom>
          <a:noFill/>
          <a:ln w="9525">
            <a:noFill/>
            <a:miter lim="800000"/>
            <a:headEnd/>
            <a:tailEnd/>
          </a:ln>
        </p:spPr>
      </p:pic>
      <p:cxnSp>
        <p:nvCxnSpPr>
          <p:cNvPr id="30" name="Straight Arrow Connector 29"/>
          <p:cNvCxnSpPr/>
          <p:nvPr/>
        </p:nvCxnSpPr>
        <p:spPr>
          <a:xfrm flipV="1">
            <a:off x="2741468" y="2586868"/>
            <a:ext cx="736022" cy="1"/>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4" idx="2"/>
          </p:cNvCxnSpPr>
          <p:nvPr/>
        </p:nvCxnSpPr>
        <p:spPr>
          <a:xfrm flipV="1">
            <a:off x="1981200" y="3362963"/>
            <a:ext cx="265546" cy="599437"/>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53923" y="3362963"/>
            <a:ext cx="1079142" cy="369332"/>
          </a:xfrm>
          <a:prstGeom prst="rect">
            <a:avLst/>
          </a:prstGeom>
          <a:noFill/>
        </p:spPr>
        <p:txBody>
          <a:bodyPr wrap="none" rtlCol="0">
            <a:spAutoFit/>
          </a:bodyPr>
          <a:lstStyle/>
          <a:p>
            <a:r>
              <a:rPr lang="en-US" dirty="0" smtClean="0"/>
              <a:t>password</a:t>
            </a:r>
            <a:endParaRPr lang="en-US" dirty="0"/>
          </a:p>
        </p:txBody>
      </p:sp>
      <p:pic>
        <p:nvPicPr>
          <p:cNvPr id="11266" name="Picture 2" descr="C:\temp\b.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828" t="15247" r="18030" b="44541"/>
          <a:stretch/>
        </p:blipFill>
        <p:spPr bwMode="auto">
          <a:xfrm>
            <a:off x="6665371" y="2766808"/>
            <a:ext cx="1368528" cy="4948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29400" y="3424959"/>
            <a:ext cx="1759392" cy="369332"/>
          </a:xfrm>
          <a:prstGeom prst="rect">
            <a:avLst/>
          </a:prstGeom>
          <a:noFill/>
        </p:spPr>
        <p:txBody>
          <a:bodyPr wrap="none" rtlCol="0">
            <a:spAutoFit/>
          </a:bodyPr>
          <a:lstStyle/>
          <a:p>
            <a:r>
              <a:rPr lang="en-US" dirty="0" smtClean="0"/>
              <a:t>Answer: GWNAB</a:t>
            </a:r>
            <a:endParaRPr lang="en-US" dirty="0"/>
          </a:p>
        </p:txBody>
      </p:sp>
    </p:spTree>
    <p:extLst>
      <p:ext uri="{BB962C8B-B14F-4D97-AF65-F5344CB8AC3E}">
        <p14:creationId xmlns:p14="http://schemas.microsoft.com/office/powerpoint/2010/main" val="4196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17" grpId="0">
        <p:bldAsOne/>
      </p:bldGraphic>
      <p:bldP spid="38"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http://3.bp.blogspot.com/-8_PmEa5zOOo/UQEmyJB62lI/AAAAAAAAAAU/ySJICkQlpTg/s1600/silver-databas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038600"/>
            <a:ext cx="1768619" cy="141542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638800" y="3688711"/>
            <a:ext cx="2971799" cy="234275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51" idx="2"/>
          </p:cNvCxnSpPr>
          <p:nvPr/>
        </p:nvCxnSpPr>
        <p:spPr>
          <a:xfrm flipH="1" flipV="1">
            <a:off x="6162974" y="2628772"/>
            <a:ext cx="114272" cy="105994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70" name="Picture 2" descr="C:\Users\jblocki\Documents\My Dropbox\PUPTCHA\PUPTCHA\bin\Debug\captcha.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35" t="20606" r="20552" b="35151"/>
          <a:stretch/>
        </p:blipFill>
        <p:spPr bwMode="auto">
          <a:xfrm>
            <a:off x="7094831" y="4014961"/>
            <a:ext cx="1060757" cy="438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 Only Solvable Puzzles</a:t>
            </a:r>
            <a:endParaRPr lang="en-US" dirty="0"/>
          </a:p>
        </p:txBody>
      </p:sp>
      <p:sp>
        <p:nvSpPr>
          <p:cNvPr id="20" name="Rectangle 19"/>
          <p:cNvSpPr/>
          <p:nvPr/>
        </p:nvSpPr>
        <p:spPr>
          <a:xfrm>
            <a:off x="152400" y="6324600"/>
            <a:ext cx="9144000" cy="646331"/>
          </a:xfrm>
          <a:prstGeom prst="rect">
            <a:avLst/>
          </a:prstGeom>
        </p:spPr>
        <p:txBody>
          <a:bodyPr wrap="square">
            <a:spAutoFit/>
          </a:bodyPr>
          <a:lstStyle/>
          <a:p>
            <a:r>
              <a:rPr lang="en-US" dirty="0" smtClean="0"/>
              <a:t>[CHS 2006] </a:t>
            </a:r>
            <a:r>
              <a:rPr lang="en-US" b="1" dirty="0" smtClean="0">
                <a:hlinkClick r:id="rId5"/>
              </a:rPr>
              <a:t>Mitigating dictionary attacks on password-protected local storage</a:t>
            </a:r>
            <a:endParaRPr lang="en-US" b="1" dirty="0" smtClean="0"/>
          </a:p>
          <a:p>
            <a:endParaRPr lang="en-US" dirty="0"/>
          </a:p>
        </p:txBody>
      </p:sp>
      <p:pic>
        <p:nvPicPr>
          <p:cNvPr id="51" name="Picture 1"/>
          <p:cNvPicPr>
            <a:picLocks noChangeAspect="1" noChangeArrowheads="1"/>
          </p:cNvPicPr>
          <p:nvPr/>
        </p:nvPicPr>
        <p:blipFill>
          <a:blip r:embed="rId6" cstate="print"/>
          <a:srcRect/>
          <a:stretch>
            <a:fillRect/>
          </a:stretch>
        </p:blipFill>
        <p:spPr bwMode="auto">
          <a:xfrm>
            <a:off x="5769563" y="1447800"/>
            <a:ext cx="786822" cy="1180972"/>
          </a:xfrm>
          <a:prstGeom prst="rect">
            <a:avLst/>
          </a:prstGeom>
          <a:noFill/>
          <a:ln w="9525">
            <a:noFill/>
            <a:miter lim="800000"/>
            <a:headEnd/>
            <a:tailEnd/>
          </a:ln>
        </p:spPr>
      </p:pic>
      <p:pic>
        <p:nvPicPr>
          <p:cNvPr id="52" name="Picture 3"/>
          <p:cNvPicPr>
            <a:picLocks noChangeAspect="1" noChangeArrowheads="1"/>
          </p:cNvPicPr>
          <p:nvPr/>
        </p:nvPicPr>
        <p:blipFill>
          <a:blip r:embed="rId7" cstate="print"/>
          <a:srcRect/>
          <a:stretch>
            <a:fillRect/>
          </a:stretch>
        </p:blipFill>
        <p:spPr bwMode="auto">
          <a:xfrm>
            <a:off x="917585" y="1632467"/>
            <a:ext cx="990600" cy="1524000"/>
          </a:xfrm>
          <a:prstGeom prst="rect">
            <a:avLst/>
          </a:prstGeom>
          <a:noFill/>
          <a:ln w="9525">
            <a:noFill/>
            <a:miter lim="800000"/>
            <a:headEnd/>
            <a:tailEnd/>
          </a:ln>
        </p:spPr>
      </p:pic>
      <p:cxnSp>
        <p:nvCxnSpPr>
          <p:cNvPr id="53" name="Straight Arrow Connector 52"/>
          <p:cNvCxnSpPr/>
          <p:nvPr/>
        </p:nvCxnSpPr>
        <p:spPr>
          <a:xfrm flipV="1">
            <a:off x="1908185" y="1670567"/>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8" cstate="print"/>
          <a:srcRect/>
          <a:stretch>
            <a:fillRect/>
          </a:stretch>
        </p:blipFill>
        <p:spPr bwMode="auto">
          <a:xfrm>
            <a:off x="6649911" y="1447801"/>
            <a:ext cx="810912" cy="685800"/>
          </a:xfrm>
          <a:prstGeom prst="rect">
            <a:avLst/>
          </a:prstGeom>
          <a:noFill/>
          <a:ln w="9525">
            <a:noFill/>
            <a:miter lim="800000"/>
            <a:headEnd/>
            <a:tailEnd/>
          </a:ln>
        </p:spPr>
      </p:pic>
      <p:cxnSp>
        <p:nvCxnSpPr>
          <p:cNvPr id="55" name="Straight Arrow Connector 54"/>
          <p:cNvCxnSpPr/>
          <p:nvPr/>
        </p:nvCxnSpPr>
        <p:spPr>
          <a:xfrm flipV="1">
            <a:off x="1904144" y="2115641"/>
            <a:ext cx="3810000" cy="45720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480184" y="2514399"/>
            <a:ext cx="354837" cy="1167386"/>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36785" y="1529835"/>
            <a:ext cx="1583447" cy="369332"/>
          </a:xfrm>
          <a:prstGeom prst="rect">
            <a:avLst/>
          </a:prstGeom>
          <a:noFill/>
        </p:spPr>
        <p:txBody>
          <a:bodyPr wrap="none" rtlCol="0">
            <a:spAutoFit/>
          </a:bodyPr>
          <a:lstStyle/>
          <a:p>
            <a:r>
              <a:rPr lang="en-US" dirty="0" err="1" smtClean="0"/>
              <a:t>jblocki</a:t>
            </a:r>
            <a:r>
              <a:rPr lang="en-US" dirty="0" smtClean="0"/>
              <a:t>, 123456</a:t>
            </a:r>
            <a:endParaRPr lang="en-US" dirty="0"/>
          </a:p>
        </p:txBody>
      </p:sp>
      <p:sp>
        <p:nvSpPr>
          <p:cNvPr id="60" name="TextBox 59"/>
          <p:cNvSpPr txBox="1"/>
          <p:nvPr/>
        </p:nvSpPr>
        <p:spPr>
          <a:xfrm>
            <a:off x="5195409" y="2913426"/>
            <a:ext cx="886781" cy="369332"/>
          </a:xfrm>
          <a:prstGeom prst="rect">
            <a:avLst/>
          </a:prstGeom>
          <a:noFill/>
        </p:spPr>
        <p:txBody>
          <a:bodyPr wrap="none" rtlCol="0">
            <a:spAutoFit/>
          </a:bodyPr>
          <a:lstStyle/>
          <a:p>
            <a:r>
              <a:rPr lang="en-US" dirty="0" smtClean="0"/>
              <a:t>123456</a:t>
            </a:r>
            <a:endParaRPr lang="en-US" dirty="0"/>
          </a:p>
        </p:txBody>
      </p:sp>
      <p:pic>
        <p:nvPicPr>
          <p:cNvPr id="61" name="Picture 2" descr="C:\Users\jblocki\Documents\My Dropbox\PUPTCHA\PUPTCHA\bin\Debug\captcha.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35" t="20606" r="20552" b="35151"/>
          <a:stretch/>
        </p:blipFill>
        <p:spPr bwMode="auto">
          <a:xfrm>
            <a:off x="6818857" y="2940875"/>
            <a:ext cx="1060757" cy="438727"/>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V="1">
            <a:off x="1904144" y="2535349"/>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64" name="Picture 2" descr="C:\Users\jblocki\Documents\My Dropbox\PUPTCHA\PUPTCHA\bin\Debug\captcha.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35" t="20606" r="20552" b="35151"/>
          <a:stretch/>
        </p:blipFill>
        <p:spPr bwMode="auto">
          <a:xfrm>
            <a:off x="3423071" y="2005377"/>
            <a:ext cx="1060757" cy="438727"/>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2370003" y="2586360"/>
            <a:ext cx="855683" cy="369332"/>
          </a:xfrm>
          <a:prstGeom prst="rect">
            <a:avLst/>
          </a:prstGeom>
          <a:noFill/>
        </p:spPr>
        <p:txBody>
          <a:bodyPr wrap="none" rtlCol="0">
            <a:spAutoFit/>
          </a:bodyPr>
          <a:lstStyle/>
          <a:p>
            <a:r>
              <a:rPr lang="en-US" dirty="0" smtClean="0"/>
              <a:t>KWTER</a:t>
            </a:r>
            <a:endParaRPr lang="en-US" dirty="0"/>
          </a:p>
        </p:txBody>
      </p:sp>
      <p:graphicFrame>
        <p:nvGraphicFramePr>
          <p:cNvPr id="66" name="Content Placeholder 8"/>
          <p:cNvGraphicFramePr>
            <a:graphicFrameLocks/>
          </p:cNvGraphicFramePr>
          <p:nvPr>
            <p:extLst>
              <p:ext uri="{D42A27DB-BD31-4B8C-83A1-F6EECF244321}">
                <p14:modId xmlns:p14="http://schemas.microsoft.com/office/powerpoint/2010/main" val="37529088"/>
              </p:ext>
            </p:extLst>
          </p:nvPr>
        </p:nvGraphicFramePr>
        <p:xfrm>
          <a:off x="917585" y="3562292"/>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sp>
        <p:nvSpPr>
          <p:cNvPr id="67" name="TextBox 66"/>
          <p:cNvSpPr txBox="1"/>
          <p:nvPr/>
        </p:nvSpPr>
        <p:spPr>
          <a:xfrm>
            <a:off x="917585" y="5323583"/>
            <a:ext cx="4800600" cy="707886"/>
          </a:xfrm>
          <a:prstGeom prst="rect">
            <a:avLst/>
          </a:prstGeom>
          <a:noFill/>
        </p:spPr>
        <p:txBody>
          <a:bodyPr wrap="square" rtlCol="0">
            <a:spAutoFit/>
          </a:bodyPr>
          <a:lstStyle/>
          <a:p>
            <a:r>
              <a:rPr lang="en-US" sz="2000" dirty="0" smtClean="0"/>
              <a:t>SHA1(123456</a:t>
            </a:r>
            <a:r>
              <a:rPr lang="en-US" sz="2000" dirty="0" smtClean="0">
                <a:solidFill>
                  <a:srgbClr val="7030A0"/>
                </a:solidFill>
              </a:rPr>
              <a:t>KWTER</a:t>
            </a:r>
            <a:r>
              <a:rPr lang="en-US" sz="2000" dirty="0" smtClean="0">
                <a:solidFill>
                  <a:srgbClr val="FFC000"/>
                </a:solidFill>
              </a:rPr>
              <a:t>89d978034a3f6</a:t>
            </a:r>
            <a:r>
              <a:rPr lang="en-US" sz="2000" dirty="0" smtClean="0"/>
              <a:t>)=</a:t>
            </a:r>
            <a:r>
              <a:rPr lang="en-US" sz="2000" dirty="0" smtClean="0">
                <a:solidFill>
                  <a:srgbClr val="00B050"/>
                </a:solidFill>
              </a:rPr>
              <a:t>1f88ecdcb0c25e8ae1ed1c9ce6f2e2e6dcfb0e21</a:t>
            </a:r>
            <a:endParaRPr lang="en-US" sz="3600" dirty="0">
              <a:solidFill>
                <a:srgbClr val="00B050"/>
              </a:solidFill>
            </a:endParaRPr>
          </a:p>
        </p:txBody>
      </p:sp>
      <p:graphicFrame>
        <p:nvGraphicFramePr>
          <p:cNvPr id="68" name="Table 67"/>
          <p:cNvGraphicFramePr>
            <a:graphicFrameLocks noGrp="1"/>
          </p:cNvGraphicFramePr>
          <p:nvPr>
            <p:extLst>
              <p:ext uri="{D42A27DB-BD31-4B8C-83A1-F6EECF244321}">
                <p14:modId xmlns:p14="http://schemas.microsoft.com/office/powerpoint/2010/main" val="1859888178"/>
              </p:ext>
            </p:extLst>
          </p:nvPr>
        </p:nvGraphicFramePr>
        <p:xfrm>
          <a:off x="3813185" y="3562292"/>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1f88ecdcb0c25e8ae1ed1c9ce6f2e2e6dcfb0e21</a:t>
                      </a:r>
                      <a:endParaRPr lang="en-US" sz="3200" dirty="0">
                        <a:solidFill>
                          <a:srgbClr val="00B050"/>
                        </a:solidFill>
                      </a:endParaRPr>
                    </a:p>
                  </a:txBody>
                  <a:tcP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19281137"/>
              </p:ext>
            </p:extLst>
          </p:nvPr>
        </p:nvGraphicFramePr>
        <p:xfrm>
          <a:off x="2141244" y="3562292"/>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sp>
        <p:nvSpPr>
          <p:cNvPr id="4" name="AutoShape 2"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155575" y="-24526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307975" y="-23002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460375" y="-21478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612775" y="-19954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 name="Picture 2" descr="C:\temp\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828" t="15247" r="18030" b="44541"/>
          <a:stretch/>
        </p:blipFill>
        <p:spPr bwMode="auto">
          <a:xfrm>
            <a:off x="7094831" y="5076167"/>
            <a:ext cx="1368528" cy="494831"/>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7268736" y="4343400"/>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389944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0" grpId="0"/>
      <p:bldP spid="65" grpId="0"/>
      <p:bldP spid="67"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http://3.bp.blogspot.com/-8_PmEa5zOOo/UQEmyJB62lI/AAAAAAAAAAU/ySJICkQlpTg/s1600/silver-databas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038600"/>
            <a:ext cx="1768619" cy="14154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Limited Protection</a:t>
            </a:r>
            <a:endParaRPr lang="en-US" dirty="0"/>
          </a:p>
        </p:txBody>
      </p:sp>
      <p:sp>
        <p:nvSpPr>
          <p:cNvPr id="50" name="Rectangle 49"/>
          <p:cNvSpPr/>
          <p:nvPr/>
        </p:nvSpPr>
        <p:spPr>
          <a:xfrm>
            <a:off x="5638800" y="3688711"/>
            <a:ext cx="2971799" cy="234275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6"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460375" y="-21478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612775" y="-19954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 name="Picture 2" descr="C:\Users\jblocki\Documents\My Dropbox\PUPTCHA\PUPTCHA\bin\Debug\captcha.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35" t="20606" r="20552" b="35151"/>
          <a:stretch/>
        </p:blipFill>
        <p:spPr bwMode="auto">
          <a:xfrm>
            <a:off x="7094831" y="4014961"/>
            <a:ext cx="1060757" cy="438727"/>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7268736" y="4343400"/>
            <a:ext cx="503664" cy="646331"/>
          </a:xfrm>
          <a:prstGeom prst="rect">
            <a:avLst/>
          </a:prstGeom>
          <a:noFill/>
        </p:spPr>
        <p:txBody>
          <a:bodyPr wrap="none" rtlCol="0">
            <a:spAutoFit/>
          </a:bodyPr>
          <a:lstStyle/>
          <a:p>
            <a:r>
              <a:rPr lang="en-US" sz="3600" dirty="0" smtClean="0"/>
              <a:t>…</a:t>
            </a:r>
            <a:endParaRPr lang="en-US" sz="3600" dirty="0"/>
          </a:p>
        </p:txBody>
      </p:sp>
      <p:pic>
        <p:nvPicPr>
          <p:cNvPr id="33" name="Picture 6"/>
          <p:cNvPicPr>
            <a:picLocks noChangeAspect="1" noChangeArrowheads="1"/>
          </p:cNvPicPr>
          <p:nvPr/>
        </p:nvPicPr>
        <p:blipFill>
          <a:blip r:embed="rId5" cstate="print"/>
          <a:srcRect/>
          <a:stretch>
            <a:fillRect/>
          </a:stretch>
        </p:blipFill>
        <p:spPr bwMode="auto">
          <a:xfrm>
            <a:off x="1295400" y="1676400"/>
            <a:ext cx="990600" cy="1651479"/>
          </a:xfrm>
          <a:prstGeom prst="rect">
            <a:avLst/>
          </a:prstGeom>
          <a:noFill/>
          <a:ln w="9525">
            <a:noFill/>
            <a:miter lim="800000"/>
            <a:headEnd/>
            <a:tailEnd/>
          </a:ln>
        </p:spPr>
      </p:pic>
      <p:pic>
        <p:nvPicPr>
          <p:cNvPr id="34" name="Picture 3"/>
          <p:cNvPicPr>
            <a:picLocks noChangeAspect="1" noChangeArrowheads="1"/>
          </p:cNvPicPr>
          <p:nvPr/>
        </p:nvPicPr>
        <p:blipFill>
          <a:blip r:embed="rId6" cstate="print"/>
          <a:srcRect/>
          <a:stretch>
            <a:fillRect/>
          </a:stretch>
        </p:blipFill>
        <p:spPr bwMode="auto">
          <a:xfrm>
            <a:off x="3021444" y="2335753"/>
            <a:ext cx="1170709" cy="990600"/>
          </a:xfrm>
          <a:prstGeom prst="rect">
            <a:avLst/>
          </a:prstGeom>
          <a:noFill/>
          <a:ln w="9525">
            <a:noFill/>
            <a:miter lim="800000"/>
            <a:headEnd/>
            <a:tailEnd/>
          </a:ln>
        </p:spPr>
      </p:pic>
      <p:cxnSp>
        <p:nvCxnSpPr>
          <p:cNvPr id="35" name="Straight Arrow Connector 34"/>
          <p:cNvCxnSpPr/>
          <p:nvPr/>
        </p:nvCxnSpPr>
        <p:spPr>
          <a:xfrm flipV="1">
            <a:off x="2285422" y="2551784"/>
            <a:ext cx="736022" cy="1"/>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36" name="Picture 2" descr="https://cdn1.iconfinder.com/data/icons/dot/256/man_person_mens_ro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0069" y="1219200"/>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V="1">
            <a:off x="2438400" y="1530686"/>
            <a:ext cx="701669" cy="247073"/>
          </a:xfrm>
          <a:prstGeom prst="straightConnector1">
            <a:avLst/>
          </a:prstGeom>
          <a:ln w="381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8"/>
          <p:cNvGraphicFramePr>
            <a:graphicFrameLocks/>
          </p:cNvGraphicFramePr>
          <p:nvPr>
            <p:extLst>
              <p:ext uri="{D42A27DB-BD31-4B8C-83A1-F6EECF244321}">
                <p14:modId xmlns:p14="http://schemas.microsoft.com/office/powerpoint/2010/main" val="2106456877"/>
              </p:ext>
            </p:extLst>
          </p:nvPr>
        </p:nvGraphicFramePr>
        <p:xfrm>
          <a:off x="838200" y="3688080"/>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927496533"/>
              </p:ext>
            </p:extLst>
          </p:nvPr>
        </p:nvGraphicFramePr>
        <p:xfrm>
          <a:off x="3733800" y="3688080"/>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1f88ecdcb0c25e8ae1ed1c9ce6f2e2e6dcfb0e21</a:t>
                      </a:r>
                      <a:endParaRPr lang="en-US" sz="3200" dirty="0">
                        <a:solidFill>
                          <a:srgbClr val="00B050"/>
                        </a:solidFill>
                      </a:endParaRPr>
                    </a:p>
                  </a:txBody>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3003641912"/>
              </p:ext>
            </p:extLst>
          </p:nvPr>
        </p:nvGraphicFramePr>
        <p:xfrm>
          <a:off x="2061859" y="3688080"/>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15362" name="Picture 2" descr="http://www.budgetsavvydiva.com/wp-content/uploads/2011/10/2cent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2069" y="1215099"/>
            <a:ext cx="914928" cy="686196"/>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flipH="1" flipV="1">
            <a:off x="4114800" y="2551785"/>
            <a:ext cx="2263624" cy="984527"/>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14800" y="2882155"/>
            <a:ext cx="1795902" cy="743756"/>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40024" y="2882155"/>
            <a:ext cx="1079142" cy="369332"/>
          </a:xfrm>
          <a:prstGeom prst="rect">
            <a:avLst/>
          </a:prstGeom>
          <a:noFill/>
        </p:spPr>
        <p:txBody>
          <a:bodyPr wrap="none" rtlCol="0">
            <a:spAutoFit/>
          </a:bodyPr>
          <a:lstStyle/>
          <a:p>
            <a:r>
              <a:rPr lang="en-US" dirty="0" smtClean="0"/>
              <a:t>password</a:t>
            </a:r>
            <a:endParaRPr lang="en-US" dirty="0"/>
          </a:p>
        </p:txBody>
      </p:sp>
      <p:pic>
        <p:nvPicPr>
          <p:cNvPr id="47" name="Picture 2" descr="C:\temp\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828" t="15247" r="18030" b="44541"/>
          <a:stretch/>
        </p:blipFill>
        <p:spPr bwMode="auto">
          <a:xfrm>
            <a:off x="5334000" y="2571990"/>
            <a:ext cx="1368528" cy="4948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5422" y="2141251"/>
            <a:ext cx="941861" cy="369332"/>
          </a:xfrm>
          <a:prstGeom prst="rect">
            <a:avLst/>
          </a:prstGeom>
          <a:noFill/>
        </p:spPr>
        <p:txBody>
          <a:bodyPr wrap="none" rtlCol="0">
            <a:spAutoFit/>
          </a:bodyPr>
          <a:lstStyle/>
          <a:p>
            <a:r>
              <a:rPr lang="en-US" dirty="0" smtClean="0"/>
              <a:t>GWNAB</a:t>
            </a:r>
            <a:endParaRPr lang="en-US" dirty="0"/>
          </a:p>
        </p:txBody>
      </p:sp>
      <p:sp>
        <p:nvSpPr>
          <p:cNvPr id="56" name="TextBox 55"/>
          <p:cNvSpPr txBox="1"/>
          <p:nvPr/>
        </p:nvSpPr>
        <p:spPr>
          <a:xfrm>
            <a:off x="5086927" y="1393463"/>
            <a:ext cx="3599873" cy="1015663"/>
          </a:xfrm>
          <a:prstGeom prst="rect">
            <a:avLst/>
          </a:prstGeom>
          <a:noFill/>
        </p:spPr>
        <p:txBody>
          <a:bodyPr wrap="square" rtlCol="0">
            <a:spAutoFit/>
          </a:bodyPr>
          <a:lstStyle/>
          <a:p>
            <a:r>
              <a:rPr lang="en-US" sz="2000" dirty="0" smtClean="0"/>
              <a:t>SHA1(password</a:t>
            </a:r>
            <a:r>
              <a:rPr lang="en-US" sz="2000" dirty="0" smtClean="0">
                <a:solidFill>
                  <a:srgbClr val="7030A0"/>
                </a:solidFill>
              </a:rPr>
              <a:t>GWNAB</a:t>
            </a:r>
            <a:r>
              <a:rPr lang="en-US" sz="2000" dirty="0" smtClean="0">
                <a:solidFill>
                  <a:srgbClr val="FFC000"/>
                </a:solidFill>
              </a:rPr>
              <a:t>89d978034a3f6</a:t>
            </a:r>
            <a:r>
              <a:rPr lang="en-US" sz="2000" dirty="0" smtClean="0"/>
              <a:t>)=</a:t>
            </a:r>
            <a:r>
              <a:rPr lang="en-US" sz="2000" dirty="0" smtClean="0">
                <a:solidFill>
                  <a:srgbClr val="FF0000"/>
                </a:solidFill>
              </a:rPr>
              <a:t>4e108b3c12b4a1c6b8670685bb9a63e40b8d7a1d</a:t>
            </a:r>
            <a:endParaRPr lang="en-US" sz="3600" dirty="0">
              <a:solidFill>
                <a:srgbClr val="FF0000"/>
              </a:solidFill>
            </a:endParaRPr>
          </a:p>
        </p:txBody>
      </p:sp>
      <p:sp>
        <p:nvSpPr>
          <p:cNvPr id="74" name="TextBox 73"/>
          <p:cNvSpPr txBox="1"/>
          <p:nvPr/>
        </p:nvSpPr>
        <p:spPr>
          <a:xfrm>
            <a:off x="7128491" y="5084691"/>
            <a:ext cx="941861" cy="369332"/>
          </a:xfrm>
          <a:prstGeom prst="rect">
            <a:avLst/>
          </a:prstGeom>
          <a:noFill/>
        </p:spPr>
        <p:txBody>
          <a:bodyPr wrap="none" rtlCol="0">
            <a:spAutoFit/>
          </a:bodyPr>
          <a:lstStyle/>
          <a:p>
            <a:r>
              <a:rPr lang="en-US" dirty="0" smtClean="0"/>
              <a:t>GWNAB</a:t>
            </a:r>
            <a:endParaRPr lang="en-US" dirty="0"/>
          </a:p>
        </p:txBody>
      </p:sp>
      <p:pic>
        <p:nvPicPr>
          <p:cNvPr id="25" name="Picture 2" descr="C:\temp\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828" t="15247" r="18030" b="44541"/>
          <a:stretch/>
        </p:blipFill>
        <p:spPr bwMode="auto">
          <a:xfrm>
            <a:off x="7067895" y="4989731"/>
            <a:ext cx="1368528" cy="4948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599" y="1530686"/>
            <a:ext cx="8610600" cy="325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799" y="2975938"/>
            <a:ext cx="8443913" cy="120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228600" y="4213758"/>
            <a:ext cx="9144000" cy="646331"/>
          </a:xfrm>
          <a:prstGeom prst="rect">
            <a:avLst/>
          </a:prstGeom>
        </p:spPr>
        <p:txBody>
          <a:bodyPr wrap="square">
            <a:spAutoFit/>
          </a:bodyPr>
          <a:lstStyle/>
          <a:p>
            <a:r>
              <a:rPr lang="en-US" dirty="0" smtClean="0"/>
              <a:t>[CHS 2006] </a:t>
            </a:r>
            <a:r>
              <a:rPr lang="en-US" b="1" dirty="0" smtClean="0">
                <a:hlinkClick r:id="rId11"/>
              </a:rPr>
              <a:t>Mitigating dictionary attacks on password-protected local storage</a:t>
            </a:r>
            <a:endParaRPr lang="en-US" b="1" dirty="0" smtClean="0"/>
          </a:p>
          <a:p>
            <a:endParaRPr lang="en-US" dirty="0"/>
          </a:p>
        </p:txBody>
      </p:sp>
      <p:sp>
        <p:nvSpPr>
          <p:cNvPr id="29" name="Rectangle 28"/>
          <p:cNvSpPr/>
          <p:nvPr/>
        </p:nvSpPr>
        <p:spPr>
          <a:xfrm>
            <a:off x="244997" y="1743124"/>
            <a:ext cx="8441803" cy="1231106"/>
          </a:xfrm>
          <a:prstGeom prst="rect">
            <a:avLst/>
          </a:prstGeom>
        </p:spPr>
        <p:txBody>
          <a:bodyPr wrap="square">
            <a:spAutoFit/>
          </a:bodyPr>
          <a:lstStyle/>
          <a:p>
            <a:r>
              <a:rPr lang="en-US" sz="2800" dirty="0" smtClean="0"/>
              <a:t>Open Question: Can we build a puzzle system that doesn’t have this limitation?</a:t>
            </a:r>
            <a:endParaRPr lang="en-US" sz="2800" b="1" dirty="0" smtClean="0"/>
          </a:p>
          <a:p>
            <a:endParaRPr lang="en-US" dirty="0"/>
          </a:p>
        </p:txBody>
      </p:sp>
    </p:spTree>
    <p:extLst>
      <p:ext uri="{BB962C8B-B14F-4D97-AF65-F5344CB8AC3E}">
        <p14:creationId xmlns:p14="http://schemas.microsoft.com/office/powerpoint/2010/main" val="39918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6" grpId="0"/>
      <p:bldP spid="74" grpId="0"/>
      <p:bldP spid="3"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Offline Dictionary Attacks</a:t>
            </a:r>
          </a:p>
          <a:p>
            <a:r>
              <a:rPr lang="en-US" dirty="0"/>
              <a:t>Goal: Require Human Interaction</a:t>
            </a:r>
          </a:p>
          <a:p>
            <a:r>
              <a:rPr lang="en-US" b="1" dirty="0" smtClean="0"/>
              <a:t>GOTCHAs</a:t>
            </a:r>
          </a:p>
          <a:p>
            <a:pPr lvl="1"/>
            <a:r>
              <a:rPr lang="en-US" dirty="0" smtClean="0"/>
              <a:t>Example Construction</a:t>
            </a:r>
          </a:p>
          <a:p>
            <a:pPr lvl="1"/>
            <a:r>
              <a:rPr lang="en-US" dirty="0" smtClean="0"/>
              <a:t>GOTCHAs </a:t>
            </a:r>
            <a:r>
              <a:rPr lang="en-US" dirty="0" err="1" smtClean="0"/>
              <a:t>vs</a:t>
            </a:r>
            <a:r>
              <a:rPr lang="en-US" dirty="0" smtClean="0"/>
              <a:t> HOSPs</a:t>
            </a:r>
            <a:endParaRPr lang="en-US" dirty="0"/>
          </a:p>
          <a:p>
            <a:pPr lvl="1"/>
            <a:r>
              <a:rPr lang="en-US" dirty="0" smtClean="0"/>
              <a:t>Security</a:t>
            </a:r>
          </a:p>
          <a:p>
            <a:r>
              <a:rPr lang="en-US" dirty="0" smtClean="0"/>
              <a:t>User Study</a:t>
            </a:r>
          </a:p>
          <a:p>
            <a:r>
              <a:rPr lang="en-US" dirty="0" smtClean="0"/>
              <a:t>Challenge</a:t>
            </a:r>
          </a:p>
          <a:p>
            <a:endParaRPr lang="en-US" dirty="0"/>
          </a:p>
        </p:txBody>
      </p:sp>
    </p:spTree>
    <p:extLst>
      <p:ext uri="{BB962C8B-B14F-4D97-AF65-F5344CB8AC3E}">
        <p14:creationId xmlns:p14="http://schemas.microsoft.com/office/powerpoint/2010/main" val="155559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Inkblots</a:t>
            </a:r>
            <a:endParaRPr lang="en-US" dirty="0"/>
          </a:p>
        </p:txBody>
      </p:sp>
      <p:sp>
        <p:nvSpPr>
          <p:cNvPr id="3" name="Content Placeholder 2"/>
          <p:cNvSpPr>
            <a:spLocks noGrp="1"/>
          </p:cNvSpPr>
          <p:nvPr>
            <p:ph idx="1"/>
          </p:nvPr>
        </p:nvSpPr>
        <p:spPr>
          <a:xfrm>
            <a:off x="457200" y="1600200"/>
            <a:ext cx="3962400" cy="4525963"/>
          </a:xfrm>
        </p:spPr>
        <p:txBody>
          <a:bodyPr/>
          <a:lstStyle/>
          <a:p>
            <a:r>
              <a:rPr lang="en-US" dirty="0" smtClean="0"/>
              <a:t>Easy to generate on computer</a:t>
            </a:r>
          </a:p>
          <a:p>
            <a:endParaRPr lang="en-US" dirty="0"/>
          </a:p>
          <a:p>
            <a:r>
              <a:rPr lang="en-US" dirty="0" smtClean="0"/>
              <a:t>Human Imagination</a:t>
            </a:r>
          </a:p>
          <a:p>
            <a:pPr lvl="1"/>
            <a:r>
              <a:rPr lang="en-US" dirty="0" smtClean="0"/>
              <a:t>Evil Clown?</a:t>
            </a:r>
            <a:endParaRPr lang="en-US" dirty="0"/>
          </a:p>
        </p:txBody>
      </p:sp>
      <p:pic>
        <p:nvPicPr>
          <p:cNvPr id="4" name="Picture 2" descr="C:\temp\InkblotImag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76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44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Account Creation</a:t>
            </a:r>
            <a:endParaRPr lang="en-US" dirty="0"/>
          </a:p>
        </p:txBody>
      </p:sp>
      <p:pic>
        <p:nvPicPr>
          <p:cNvPr id="51" name="Picture 1"/>
          <p:cNvPicPr>
            <a:picLocks noChangeAspect="1" noChangeArrowheads="1"/>
          </p:cNvPicPr>
          <p:nvPr/>
        </p:nvPicPr>
        <p:blipFill>
          <a:blip r:embed="rId3" cstate="print"/>
          <a:srcRect/>
          <a:stretch>
            <a:fillRect/>
          </a:stretch>
        </p:blipFill>
        <p:spPr bwMode="auto">
          <a:xfrm>
            <a:off x="5769563" y="1447800"/>
            <a:ext cx="786822" cy="1180972"/>
          </a:xfrm>
          <a:prstGeom prst="rect">
            <a:avLst/>
          </a:prstGeom>
          <a:noFill/>
          <a:ln w="9525">
            <a:noFill/>
            <a:miter lim="800000"/>
            <a:headEnd/>
            <a:tailEnd/>
          </a:ln>
        </p:spPr>
      </p:pic>
      <p:pic>
        <p:nvPicPr>
          <p:cNvPr id="52" name="Picture 3"/>
          <p:cNvPicPr>
            <a:picLocks noChangeAspect="1" noChangeArrowheads="1"/>
          </p:cNvPicPr>
          <p:nvPr/>
        </p:nvPicPr>
        <p:blipFill>
          <a:blip r:embed="rId4" cstate="print"/>
          <a:srcRect/>
          <a:stretch>
            <a:fillRect/>
          </a:stretch>
        </p:blipFill>
        <p:spPr bwMode="auto">
          <a:xfrm>
            <a:off x="917585" y="1632467"/>
            <a:ext cx="990600" cy="1524000"/>
          </a:xfrm>
          <a:prstGeom prst="rect">
            <a:avLst/>
          </a:prstGeom>
          <a:noFill/>
          <a:ln w="9525">
            <a:noFill/>
            <a:miter lim="800000"/>
            <a:headEnd/>
            <a:tailEnd/>
          </a:ln>
        </p:spPr>
      </p:pic>
      <p:cxnSp>
        <p:nvCxnSpPr>
          <p:cNvPr id="53" name="Straight Arrow Connector 52"/>
          <p:cNvCxnSpPr/>
          <p:nvPr/>
        </p:nvCxnSpPr>
        <p:spPr>
          <a:xfrm flipV="1">
            <a:off x="1908185" y="1670567"/>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5" cstate="print"/>
          <a:srcRect/>
          <a:stretch>
            <a:fillRect/>
          </a:stretch>
        </p:blipFill>
        <p:spPr bwMode="auto">
          <a:xfrm>
            <a:off x="6649911" y="1447801"/>
            <a:ext cx="810912" cy="685800"/>
          </a:xfrm>
          <a:prstGeom prst="rect">
            <a:avLst/>
          </a:prstGeom>
          <a:noFill/>
          <a:ln w="9525">
            <a:noFill/>
            <a:miter lim="800000"/>
            <a:headEnd/>
            <a:tailEnd/>
          </a:ln>
        </p:spPr>
      </p:pic>
      <p:cxnSp>
        <p:nvCxnSpPr>
          <p:cNvPr id="55" name="Straight Arrow Connector 54"/>
          <p:cNvCxnSpPr/>
          <p:nvPr/>
        </p:nvCxnSpPr>
        <p:spPr>
          <a:xfrm flipV="1">
            <a:off x="1904144" y="2115641"/>
            <a:ext cx="3810000" cy="45720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302766" y="2523691"/>
            <a:ext cx="177417" cy="1165021"/>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1" idx="2"/>
          </p:cNvCxnSpPr>
          <p:nvPr/>
        </p:nvCxnSpPr>
        <p:spPr>
          <a:xfrm flipH="1" flipV="1">
            <a:off x="6162974" y="2628772"/>
            <a:ext cx="114272" cy="105994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36785" y="1529835"/>
            <a:ext cx="1583447" cy="369332"/>
          </a:xfrm>
          <a:prstGeom prst="rect">
            <a:avLst/>
          </a:prstGeom>
          <a:noFill/>
        </p:spPr>
        <p:txBody>
          <a:bodyPr wrap="none" rtlCol="0">
            <a:spAutoFit/>
          </a:bodyPr>
          <a:lstStyle/>
          <a:p>
            <a:r>
              <a:rPr lang="en-US" dirty="0" err="1" smtClean="0"/>
              <a:t>jblocki</a:t>
            </a:r>
            <a:r>
              <a:rPr lang="en-US" dirty="0" smtClean="0"/>
              <a:t>, 123456</a:t>
            </a:r>
            <a:endParaRPr lang="en-US" dirty="0"/>
          </a:p>
        </p:txBody>
      </p:sp>
      <p:sp>
        <p:nvSpPr>
          <p:cNvPr id="60" name="TextBox 59"/>
          <p:cNvSpPr txBox="1"/>
          <p:nvPr/>
        </p:nvSpPr>
        <p:spPr>
          <a:xfrm>
            <a:off x="5257720" y="2964957"/>
            <a:ext cx="886781" cy="369332"/>
          </a:xfrm>
          <a:prstGeom prst="rect">
            <a:avLst/>
          </a:prstGeom>
          <a:noFill/>
        </p:spPr>
        <p:txBody>
          <a:bodyPr wrap="none" rtlCol="0">
            <a:spAutoFit/>
          </a:bodyPr>
          <a:lstStyle/>
          <a:p>
            <a:r>
              <a:rPr lang="en-US" dirty="0" smtClean="0"/>
              <a:t>123456</a:t>
            </a:r>
            <a:endParaRPr lang="en-US" dirty="0"/>
          </a:p>
        </p:txBody>
      </p:sp>
      <p:cxnSp>
        <p:nvCxnSpPr>
          <p:cNvPr id="62" name="Straight Arrow Connector 61"/>
          <p:cNvCxnSpPr/>
          <p:nvPr/>
        </p:nvCxnSpPr>
        <p:spPr>
          <a:xfrm flipV="1">
            <a:off x="1959563" y="2692423"/>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239882" y="2903523"/>
            <a:ext cx="2637069" cy="369332"/>
          </a:xfrm>
          <a:prstGeom prst="rect">
            <a:avLst/>
          </a:prstGeom>
          <a:noFill/>
        </p:spPr>
        <p:txBody>
          <a:bodyPr wrap="none" rtlCol="0">
            <a:spAutoFit/>
          </a:bodyPr>
          <a:lstStyle/>
          <a:p>
            <a:r>
              <a:rPr lang="en-US" b="1" dirty="0"/>
              <a:t>e</a:t>
            </a:r>
            <a:r>
              <a:rPr lang="en-US" b="1" dirty="0" smtClean="0"/>
              <a:t>vil clown, … ,steroid cow</a:t>
            </a:r>
            <a:endParaRPr lang="en-US" b="1" dirty="0"/>
          </a:p>
        </p:txBody>
      </p:sp>
      <p:graphicFrame>
        <p:nvGraphicFramePr>
          <p:cNvPr id="66" name="Content Placeholder 8"/>
          <p:cNvGraphicFramePr>
            <a:graphicFrameLocks/>
          </p:cNvGraphicFramePr>
          <p:nvPr>
            <p:extLst>
              <p:ext uri="{D42A27DB-BD31-4B8C-83A1-F6EECF244321}">
                <p14:modId xmlns:p14="http://schemas.microsoft.com/office/powerpoint/2010/main" val="3449194447"/>
              </p:ext>
            </p:extLst>
          </p:nvPr>
        </p:nvGraphicFramePr>
        <p:xfrm>
          <a:off x="533400" y="3568319"/>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sp>
        <p:nvSpPr>
          <p:cNvPr id="67" name="TextBox 66"/>
          <p:cNvSpPr txBox="1"/>
          <p:nvPr/>
        </p:nvSpPr>
        <p:spPr>
          <a:xfrm>
            <a:off x="917585" y="5323583"/>
            <a:ext cx="4800600" cy="1015663"/>
          </a:xfrm>
          <a:prstGeom prst="rect">
            <a:avLst/>
          </a:prstGeom>
          <a:noFill/>
        </p:spPr>
        <p:txBody>
          <a:bodyPr wrap="square" rtlCol="0">
            <a:spAutoFit/>
          </a:bodyPr>
          <a:lstStyle/>
          <a:p>
            <a:r>
              <a:rPr lang="en-US" sz="2000" dirty="0" smtClean="0"/>
              <a:t>SHA1(123456</a:t>
            </a:r>
            <a:r>
              <a:rPr lang="en-US" sz="2000" dirty="0" smtClean="0">
                <a:solidFill>
                  <a:srgbClr val="7030A0"/>
                </a:solidFill>
              </a:rPr>
              <a:t>9876543210</a:t>
            </a:r>
            <a:r>
              <a:rPr lang="en-US" sz="2000" dirty="0" smtClean="0">
                <a:solidFill>
                  <a:srgbClr val="FFC000"/>
                </a:solidFill>
              </a:rPr>
              <a:t>89d978034a3f6</a:t>
            </a:r>
            <a:r>
              <a:rPr lang="en-US" sz="2000" dirty="0" smtClean="0"/>
              <a:t>)=</a:t>
            </a:r>
            <a:endParaRPr lang="en-US" sz="2000" dirty="0" smtClean="0">
              <a:solidFill>
                <a:srgbClr val="00B050"/>
              </a:solidFill>
            </a:endParaRPr>
          </a:p>
          <a:p>
            <a:r>
              <a:rPr lang="en-US" sz="2000" dirty="0" smtClean="0">
                <a:solidFill>
                  <a:srgbClr val="00B050"/>
                </a:solidFill>
              </a:rPr>
              <a:t>0340eebc16d09e5a747a9ac879019af61e460770</a:t>
            </a:r>
            <a:endParaRPr lang="en-US" sz="3600" dirty="0">
              <a:solidFill>
                <a:srgbClr val="00B050"/>
              </a:solidFill>
            </a:endParaRPr>
          </a:p>
        </p:txBody>
      </p:sp>
      <p:graphicFrame>
        <p:nvGraphicFramePr>
          <p:cNvPr id="68" name="Table 67"/>
          <p:cNvGraphicFramePr>
            <a:graphicFrameLocks noGrp="1"/>
          </p:cNvGraphicFramePr>
          <p:nvPr>
            <p:extLst>
              <p:ext uri="{D42A27DB-BD31-4B8C-83A1-F6EECF244321}">
                <p14:modId xmlns:p14="http://schemas.microsoft.com/office/powerpoint/2010/main" val="2193041652"/>
              </p:ext>
            </p:extLst>
          </p:nvPr>
        </p:nvGraphicFramePr>
        <p:xfrm>
          <a:off x="4343400" y="3581400"/>
          <a:ext cx="1524000" cy="1626812"/>
        </p:xfrm>
        <a:graphic>
          <a:graphicData uri="http://schemas.openxmlformats.org/drawingml/2006/table">
            <a:tbl>
              <a:tblPr firstRow="1" bandRow="1">
                <a:tableStyleId>{5C22544A-7EE6-4342-B048-85BDC9FD1C3A}</a:tableStyleId>
              </a:tblPr>
              <a:tblGrid>
                <a:gridCol w="1524000"/>
              </a:tblGrid>
              <a:tr h="438092">
                <a:tc>
                  <a:txBody>
                    <a:bodyPr/>
                    <a:lstStyle/>
                    <a:p>
                      <a:r>
                        <a:rPr lang="en-US" dirty="0" smtClean="0"/>
                        <a:t>Hash</a:t>
                      </a:r>
                      <a:endParaRPr lang="en-US" dirty="0"/>
                    </a:p>
                  </a:txBody>
                  <a:tcPr/>
                </a:tc>
              </a:tr>
              <a:tr h="1180066">
                <a:tc>
                  <a:txBody>
                    <a:bodyPr/>
                    <a:lstStyle/>
                    <a:p>
                      <a:r>
                        <a:rPr lang="en-US" sz="1800" dirty="0" smtClean="0">
                          <a:solidFill>
                            <a:srgbClr val="00B050"/>
                          </a:solidFill>
                        </a:rPr>
                        <a:t>0340eebc16d09e5a747a9ac879019af61e460770</a:t>
                      </a:r>
                      <a:endParaRPr lang="en-US" sz="3200" dirty="0">
                        <a:solidFill>
                          <a:srgbClr val="00B050"/>
                        </a:solidFill>
                      </a:endParaRPr>
                    </a:p>
                  </a:txBody>
                  <a:tcP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708998490"/>
              </p:ext>
            </p:extLst>
          </p:nvPr>
        </p:nvGraphicFramePr>
        <p:xfrm>
          <a:off x="1752600" y="3581400"/>
          <a:ext cx="1295400" cy="1618158"/>
        </p:xfrm>
        <a:graphic>
          <a:graphicData uri="http://schemas.openxmlformats.org/drawingml/2006/table">
            <a:tbl>
              <a:tblPr firstRow="1" bandRow="1">
                <a:tableStyleId>{5C22544A-7EE6-4342-B048-85BDC9FD1C3A}</a:tableStyleId>
              </a:tblPr>
              <a:tblGrid>
                <a:gridCol w="1295400"/>
              </a:tblGrid>
              <a:tr h="438092">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sp>
        <p:nvSpPr>
          <p:cNvPr id="4" name="AutoShape 2"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155575" y="-24526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307975" y="-23002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6019800" y="3703661"/>
            <a:ext cx="2328538" cy="202513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Diagram 30"/>
          <p:cNvGraphicFramePr/>
          <p:nvPr>
            <p:extLst>
              <p:ext uri="{D42A27DB-BD31-4B8C-83A1-F6EECF244321}">
                <p14:modId xmlns:p14="http://schemas.microsoft.com/office/powerpoint/2010/main" val="336408433"/>
              </p:ext>
            </p:extLst>
          </p:nvPr>
        </p:nvGraphicFramePr>
        <p:xfrm>
          <a:off x="5904084" y="3847311"/>
          <a:ext cx="2397286" cy="17036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337" name="Picture 1" descr="C:\temp\InkblotImages\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6594" y="2676802"/>
            <a:ext cx="858798" cy="85879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temp\InkblotImage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6385" y="2658790"/>
            <a:ext cx="858798" cy="85879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463132" y="2814638"/>
            <a:ext cx="503664" cy="646331"/>
          </a:xfrm>
          <a:prstGeom prst="rect">
            <a:avLst/>
          </a:prstGeom>
          <a:noFill/>
        </p:spPr>
        <p:txBody>
          <a:bodyPr wrap="none" rtlCol="0">
            <a:spAutoFit/>
          </a:bodyPr>
          <a:lstStyle/>
          <a:p>
            <a:r>
              <a:rPr lang="en-US" sz="3600" dirty="0" smtClean="0"/>
              <a:t>…</a:t>
            </a:r>
            <a:endParaRPr lang="en-US" sz="3600" dirty="0"/>
          </a:p>
        </p:txBody>
      </p:sp>
      <p:pic>
        <p:nvPicPr>
          <p:cNvPr id="36" name="Picture 1" descr="C:\temp\InkblotImages\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2969" y="1833625"/>
            <a:ext cx="858798" cy="8587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temp\InkblotImage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68819" y="1902671"/>
            <a:ext cx="858798" cy="85879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841472" y="1995139"/>
            <a:ext cx="503664" cy="646331"/>
          </a:xfrm>
          <a:prstGeom prst="rect">
            <a:avLst/>
          </a:prstGeom>
          <a:noFill/>
        </p:spPr>
        <p:txBody>
          <a:bodyPr wrap="none" rtlCol="0">
            <a:spAutoFit/>
          </a:bodyPr>
          <a:lstStyle/>
          <a:p>
            <a:r>
              <a:rPr lang="en-US" sz="3600" dirty="0" smtClean="0"/>
              <a:t>…</a:t>
            </a:r>
            <a:endParaRPr lang="en-US" sz="3600" dirty="0"/>
          </a:p>
        </p:txBody>
      </p:sp>
      <p:graphicFrame>
        <p:nvGraphicFramePr>
          <p:cNvPr id="39" name="Table 38"/>
          <p:cNvGraphicFramePr>
            <a:graphicFrameLocks noGrp="1"/>
          </p:cNvGraphicFramePr>
          <p:nvPr>
            <p:extLst>
              <p:ext uri="{D42A27DB-BD31-4B8C-83A1-F6EECF244321}">
                <p14:modId xmlns:p14="http://schemas.microsoft.com/office/powerpoint/2010/main" val="1348592093"/>
              </p:ext>
            </p:extLst>
          </p:nvPr>
        </p:nvGraphicFramePr>
        <p:xfrm>
          <a:off x="3048000" y="3581400"/>
          <a:ext cx="1295400" cy="1626812"/>
        </p:xfrm>
        <a:graphic>
          <a:graphicData uri="http://schemas.openxmlformats.org/drawingml/2006/table">
            <a:tbl>
              <a:tblPr firstRow="1" bandRow="1">
                <a:tableStyleId>{5C22544A-7EE6-4342-B048-85BDC9FD1C3A}</a:tableStyleId>
              </a:tblPr>
              <a:tblGrid>
                <a:gridCol w="1295400"/>
              </a:tblGrid>
              <a:tr h="438092">
                <a:tc>
                  <a:txBody>
                    <a:bodyPr/>
                    <a:lstStyle/>
                    <a:p>
                      <a:r>
                        <a:rPr lang="en-US" dirty="0" smtClean="0"/>
                        <a:t>Labels</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Steroid cow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Evil</a:t>
                      </a:r>
                      <a:r>
                        <a:rPr lang="en-US" baseline="0" dirty="0" smtClean="0">
                          <a:solidFill>
                            <a:srgbClr val="7030A0"/>
                          </a:solidFill>
                        </a:rPr>
                        <a:t> clown</a:t>
                      </a:r>
                      <a:endParaRPr lang="en-US" dirty="0" smtClean="0">
                        <a:solidFill>
                          <a:srgbClr val="7030A0"/>
                        </a:solidFill>
                      </a:endParaRPr>
                    </a:p>
                    <a:p>
                      <a:endParaRPr lang="en-US" dirty="0">
                        <a:solidFill>
                          <a:srgbClr val="00B050"/>
                        </a:solidFill>
                      </a:endParaRPr>
                    </a:p>
                  </a:txBody>
                  <a:tcPr/>
                </a:tc>
              </a:tr>
            </a:tbl>
          </a:graphicData>
        </a:graphic>
      </p:graphicFrame>
      <p:pic>
        <p:nvPicPr>
          <p:cNvPr id="29" name="Picture 1" descr="C:\temp\InkblotImages\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87534" y="3463278"/>
            <a:ext cx="2613576" cy="26135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temp\InkblotImage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 y="3403335"/>
            <a:ext cx="2613576" cy="26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34"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0"/>
            <a:ext cx="6324600" cy="4525963"/>
          </a:xfrm>
        </p:spPr>
        <p:txBody>
          <a:bodyPr>
            <a:normAutofit lnSpcReduction="10000"/>
          </a:bodyPr>
          <a:lstStyle/>
          <a:p>
            <a:r>
              <a:rPr lang="en-US" dirty="0" smtClean="0"/>
              <a:t>Jeremiah Blocki was not able to make it because BLS International did not return his passport.</a:t>
            </a:r>
          </a:p>
          <a:p>
            <a:endParaRPr lang="en-US" dirty="0"/>
          </a:p>
          <a:p>
            <a:r>
              <a:rPr lang="en-US" dirty="0" smtClean="0"/>
              <a:t>Arunesh Sinha </a:t>
            </a:r>
            <a:r>
              <a:rPr lang="en-US" dirty="0" smtClean="0"/>
              <a:t>agreed to</a:t>
            </a:r>
            <a:r>
              <a:rPr lang="en-US" dirty="0" smtClean="0"/>
              <a:t> present </a:t>
            </a:r>
            <a:r>
              <a:rPr lang="en-US" dirty="0" smtClean="0"/>
              <a:t>in his place.</a:t>
            </a:r>
          </a:p>
          <a:p>
            <a:endParaRPr lang="en-US" dirty="0" smtClean="0"/>
          </a:p>
          <a:p>
            <a:r>
              <a:rPr lang="en-US" dirty="0" smtClean="0"/>
              <a:t>Please address any questions to </a:t>
            </a:r>
            <a:r>
              <a:rPr lang="en-US" dirty="0" smtClean="0">
                <a:hlinkClick r:id="rId2"/>
              </a:rPr>
              <a:t>jblocki@cs.cmu.edu</a:t>
            </a:r>
            <a:r>
              <a:rPr lang="en-US" dirty="0" smtClean="0"/>
              <a:t> </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257" y="1371600"/>
            <a:ext cx="2099905" cy="201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513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Authentication</a:t>
            </a:r>
            <a:endParaRPr lang="en-US" dirty="0"/>
          </a:p>
        </p:txBody>
      </p:sp>
      <p:pic>
        <p:nvPicPr>
          <p:cNvPr id="51" name="Picture 1"/>
          <p:cNvPicPr>
            <a:picLocks noChangeAspect="1" noChangeArrowheads="1"/>
          </p:cNvPicPr>
          <p:nvPr/>
        </p:nvPicPr>
        <p:blipFill>
          <a:blip r:embed="rId3" cstate="print"/>
          <a:srcRect/>
          <a:stretch>
            <a:fillRect/>
          </a:stretch>
        </p:blipFill>
        <p:spPr bwMode="auto">
          <a:xfrm>
            <a:off x="5769563" y="1447800"/>
            <a:ext cx="786822" cy="1180972"/>
          </a:xfrm>
          <a:prstGeom prst="rect">
            <a:avLst/>
          </a:prstGeom>
          <a:noFill/>
          <a:ln w="9525">
            <a:noFill/>
            <a:miter lim="800000"/>
            <a:headEnd/>
            <a:tailEnd/>
          </a:ln>
        </p:spPr>
      </p:pic>
      <p:pic>
        <p:nvPicPr>
          <p:cNvPr id="52" name="Picture 3"/>
          <p:cNvPicPr>
            <a:picLocks noChangeAspect="1" noChangeArrowheads="1"/>
          </p:cNvPicPr>
          <p:nvPr/>
        </p:nvPicPr>
        <p:blipFill>
          <a:blip r:embed="rId4" cstate="print"/>
          <a:srcRect/>
          <a:stretch>
            <a:fillRect/>
          </a:stretch>
        </p:blipFill>
        <p:spPr bwMode="auto">
          <a:xfrm>
            <a:off x="685800" y="1866772"/>
            <a:ext cx="1218344" cy="1874376"/>
          </a:xfrm>
          <a:prstGeom prst="rect">
            <a:avLst/>
          </a:prstGeom>
          <a:noFill/>
          <a:ln w="9525">
            <a:noFill/>
            <a:miter lim="800000"/>
            <a:headEnd/>
            <a:tailEnd/>
          </a:ln>
        </p:spPr>
      </p:pic>
      <p:cxnSp>
        <p:nvCxnSpPr>
          <p:cNvPr id="53" name="Straight Arrow Connector 52"/>
          <p:cNvCxnSpPr/>
          <p:nvPr/>
        </p:nvCxnSpPr>
        <p:spPr>
          <a:xfrm flipV="1">
            <a:off x="1908185" y="1670567"/>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5" cstate="print"/>
          <a:srcRect/>
          <a:stretch>
            <a:fillRect/>
          </a:stretch>
        </p:blipFill>
        <p:spPr bwMode="auto">
          <a:xfrm>
            <a:off x="6649911" y="1447801"/>
            <a:ext cx="810912" cy="685800"/>
          </a:xfrm>
          <a:prstGeom prst="rect">
            <a:avLst/>
          </a:prstGeom>
          <a:noFill/>
          <a:ln w="9525">
            <a:noFill/>
            <a:miter lim="800000"/>
            <a:headEnd/>
            <a:tailEnd/>
          </a:ln>
        </p:spPr>
      </p:pic>
      <p:cxnSp>
        <p:nvCxnSpPr>
          <p:cNvPr id="55" name="Straight Arrow Connector 54"/>
          <p:cNvCxnSpPr/>
          <p:nvPr/>
        </p:nvCxnSpPr>
        <p:spPr>
          <a:xfrm flipV="1">
            <a:off x="1904144" y="2115641"/>
            <a:ext cx="3810000" cy="45720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378968" y="2589090"/>
            <a:ext cx="177417" cy="1165021"/>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6224926" y="2697518"/>
            <a:ext cx="114272" cy="105994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36785" y="1529835"/>
            <a:ext cx="1583447" cy="369332"/>
          </a:xfrm>
          <a:prstGeom prst="rect">
            <a:avLst/>
          </a:prstGeom>
          <a:noFill/>
        </p:spPr>
        <p:txBody>
          <a:bodyPr wrap="none" rtlCol="0">
            <a:spAutoFit/>
          </a:bodyPr>
          <a:lstStyle/>
          <a:p>
            <a:r>
              <a:rPr lang="en-US" dirty="0" err="1" smtClean="0"/>
              <a:t>jblocki</a:t>
            </a:r>
            <a:r>
              <a:rPr lang="en-US" dirty="0" smtClean="0"/>
              <a:t>, 123456</a:t>
            </a:r>
            <a:endParaRPr lang="en-US" dirty="0"/>
          </a:p>
        </p:txBody>
      </p:sp>
      <p:sp>
        <p:nvSpPr>
          <p:cNvPr id="60" name="TextBox 59"/>
          <p:cNvSpPr txBox="1"/>
          <p:nvPr/>
        </p:nvSpPr>
        <p:spPr>
          <a:xfrm>
            <a:off x="5257720" y="2964957"/>
            <a:ext cx="886781" cy="369332"/>
          </a:xfrm>
          <a:prstGeom prst="rect">
            <a:avLst/>
          </a:prstGeom>
          <a:noFill/>
        </p:spPr>
        <p:txBody>
          <a:bodyPr wrap="none" rtlCol="0">
            <a:spAutoFit/>
          </a:bodyPr>
          <a:lstStyle/>
          <a:p>
            <a:r>
              <a:rPr lang="en-US" dirty="0" smtClean="0"/>
              <a:t>123456</a:t>
            </a:r>
            <a:endParaRPr lang="en-US" dirty="0"/>
          </a:p>
        </p:txBody>
      </p:sp>
      <p:cxnSp>
        <p:nvCxnSpPr>
          <p:cNvPr id="62" name="Straight Arrow Connector 61"/>
          <p:cNvCxnSpPr/>
          <p:nvPr/>
        </p:nvCxnSpPr>
        <p:spPr>
          <a:xfrm flipV="1">
            <a:off x="1942821" y="2572841"/>
            <a:ext cx="3924579" cy="104559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 name="AutoShape 2"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155575" y="-24526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307975" y="-23002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6282062" y="3918467"/>
            <a:ext cx="2328538" cy="202513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Diagram 30"/>
          <p:cNvGraphicFramePr/>
          <p:nvPr>
            <p:extLst>
              <p:ext uri="{D42A27DB-BD31-4B8C-83A1-F6EECF244321}">
                <p14:modId xmlns:p14="http://schemas.microsoft.com/office/powerpoint/2010/main" val="1231323224"/>
              </p:ext>
            </p:extLst>
          </p:nvPr>
        </p:nvGraphicFramePr>
        <p:xfrm>
          <a:off x="6166346" y="4062117"/>
          <a:ext cx="2397286" cy="17036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337" name="Picture 1" descr="C:\temp\InkblotImages\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6594" y="2676802"/>
            <a:ext cx="858798" cy="85879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temp\InkblotImage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6385" y="2658790"/>
            <a:ext cx="858798" cy="85879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463132" y="2814638"/>
            <a:ext cx="503664" cy="646331"/>
          </a:xfrm>
          <a:prstGeom prst="rect">
            <a:avLst/>
          </a:prstGeom>
          <a:noFill/>
        </p:spPr>
        <p:txBody>
          <a:bodyPr wrap="none" rtlCol="0">
            <a:spAutoFit/>
          </a:bodyPr>
          <a:lstStyle/>
          <a:p>
            <a:r>
              <a:rPr lang="en-US" sz="3600" dirty="0" smtClean="0"/>
              <a:t>…</a:t>
            </a:r>
            <a:endParaRPr lang="en-US" sz="3600" dirty="0"/>
          </a:p>
        </p:txBody>
      </p:sp>
      <p:pic>
        <p:nvPicPr>
          <p:cNvPr id="36" name="Picture 1" descr="C:\temp\InkblotImages\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3300" y="1790701"/>
            <a:ext cx="858798" cy="8587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temp\InkblotImage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02243" y="1899284"/>
            <a:ext cx="858798" cy="85879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061041" y="1870175"/>
            <a:ext cx="503664" cy="646331"/>
          </a:xfrm>
          <a:prstGeom prst="rect">
            <a:avLst/>
          </a:prstGeom>
          <a:noFill/>
        </p:spPr>
        <p:txBody>
          <a:bodyPr wrap="none" rtlCol="0">
            <a:spAutoFit/>
          </a:bodyPr>
          <a:lstStyle/>
          <a:p>
            <a:r>
              <a:rPr lang="en-US" sz="3600" dirty="0" smtClean="0"/>
              <a:t>…</a:t>
            </a:r>
            <a:endParaRPr lang="en-US" sz="3600" dirty="0"/>
          </a:p>
        </p:txBody>
      </p:sp>
      <p:sp>
        <p:nvSpPr>
          <p:cNvPr id="3" name="Rectangle 2"/>
          <p:cNvSpPr/>
          <p:nvPr/>
        </p:nvSpPr>
        <p:spPr>
          <a:xfrm>
            <a:off x="2186079" y="2674810"/>
            <a:ext cx="4572000" cy="369332"/>
          </a:xfrm>
          <a:prstGeom prst="rect">
            <a:avLst/>
          </a:prstGeom>
        </p:spPr>
        <p:txBody>
          <a:bodyPr>
            <a:spAutoFit/>
          </a:bodyPr>
          <a:lstStyle/>
          <a:p>
            <a:pPr>
              <a:defRPr/>
            </a:pPr>
            <a:r>
              <a:rPr lang="en-US" dirty="0">
                <a:solidFill>
                  <a:srgbClr val="7030A0"/>
                </a:solidFill>
              </a:rPr>
              <a:t>Steroid </a:t>
            </a:r>
            <a:r>
              <a:rPr lang="en-US" dirty="0" smtClean="0">
                <a:solidFill>
                  <a:srgbClr val="7030A0"/>
                </a:solidFill>
              </a:rPr>
              <a:t>cow, …, Evil </a:t>
            </a:r>
            <a:r>
              <a:rPr lang="en-US" dirty="0">
                <a:solidFill>
                  <a:srgbClr val="7030A0"/>
                </a:solidFill>
              </a:rPr>
              <a:t>clown</a:t>
            </a:r>
          </a:p>
        </p:txBody>
      </p:sp>
      <p:sp>
        <p:nvSpPr>
          <p:cNvPr id="32" name="TextBox 31"/>
          <p:cNvSpPr txBox="1"/>
          <p:nvPr/>
        </p:nvSpPr>
        <p:spPr>
          <a:xfrm>
            <a:off x="2290531" y="3388126"/>
            <a:ext cx="2637069" cy="369332"/>
          </a:xfrm>
          <a:prstGeom prst="rect">
            <a:avLst/>
          </a:prstGeom>
          <a:noFill/>
        </p:spPr>
        <p:txBody>
          <a:bodyPr wrap="none" rtlCol="0">
            <a:spAutoFit/>
          </a:bodyPr>
          <a:lstStyle/>
          <a:p>
            <a:r>
              <a:rPr lang="en-US" b="1" dirty="0"/>
              <a:t>e</a:t>
            </a:r>
            <a:r>
              <a:rPr lang="en-US" b="1" dirty="0" smtClean="0"/>
              <a:t>vil clown, … ,steroid cow</a:t>
            </a:r>
            <a:endParaRPr lang="en-US" b="1" dirty="0"/>
          </a:p>
        </p:txBody>
      </p:sp>
      <p:graphicFrame>
        <p:nvGraphicFramePr>
          <p:cNvPr id="33" name="Content Placeholder 8"/>
          <p:cNvGraphicFramePr>
            <a:graphicFrameLocks/>
          </p:cNvGraphicFramePr>
          <p:nvPr>
            <p:extLst>
              <p:ext uri="{D42A27DB-BD31-4B8C-83A1-F6EECF244321}">
                <p14:modId xmlns:p14="http://schemas.microsoft.com/office/powerpoint/2010/main" val="420248053"/>
              </p:ext>
            </p:extLst>
          </p:nvPr>
        </p:nvGraphicFramePr>
        <p:xfrm>
          <a:off x="609600" y="3858473"/>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sp>
        <p:nvSpPr>
          <p:cNvPr id="35" name="TextBox 34"/>
          <p:cNvSpPr txBox="1"/>
          <p:nvPr/>
        </p:nvSpPr>
        <p:spPr>
          <a:xfrm>
            <a:off x="993785" y="5613737"/>
            <a:ext cx="4800600" cy="1015663"/>
          </a:xfrm>
          <a:prstGeom prst="rect">
            <a:avLst/>
          </a:prstGeom>
          <a:noFill/>
        </p:spPr>
        <p:txBody>
          <a:bodyPr wrap="square" rtlCol="0">
            <a:spAutoFit/>
          </a:bodyPr>
          <a:lstStyle/>
          <a:p>
            <a:r>
              <a:rPr lang="en-US" sz="2000" dirty="0" smtClean="0"/>
              <a:t>SHA1(123456</a:t>
            </a:r>
            <a:r>
              <a:rPr lang="en-US" sz="2000" dirty="0" smtClean="0">
                <a:solidFill>
                  <a:srgbClr val="7030A0"/>
                </a:solidFill>
              </a:rPr>
              <a:t>9876543210</a:t>
            </a:r>
            <a:r>
              <a:rPr lang="en-US" sz="2000" dirty="0" smtClean="0">
                <a:solidFill>
                  <a:srgbClr val="FFC000"/>
                </a:solidFill>
              </a:rPr>
              <a:t>89d978034a3f6</a:t>
            </a:r>
            <a:r>
              <a:rPr lang="en-US" sz="2000" dirty="0" smtClean="0"/>
              <a:t>)=</a:t>
            </a:r>
            <a:endParaRPr lang="en-US" sz="2000" dirty="0" smtClean="0">
              <a:solidFill>
                <a:srgbClr val="00B050"/>
              </a:solidFill>
            </a:endParaRPr>
          </a:p>
          <a:p>
            <a:r>
              <a:rPr lang="en-US" sz="2000" dirty="0">
                <a:solidFill>
                  <a:srgbClr val="00B050"/>
                </a:solidFill>
              </a:rPr>
              <a:t>0340eebc16d09e5a747a9ac879019af61e460770</a:t>
            </a:r>
            <a:endParaRPr lang="en-US" sz="3600" dirty="0">
              <a:solidFill>
                <a:srgbClr val="00B050"/>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219273996"/>
              </p:ext>
            </p:extLst>
          </p:nvPr>
        </p:nvGraphicFramePr>
        <p:xfrm>
          <a:off x="4419600" y="3871554"/>
          <a:ext cx="1524000" cy="1626812"/>
        </p:xfrm>
        <a:graphic>
          <a:graphicData uri="http://schemas.openxmlformats.org/drawingml/2006/table">
            <a:tbl>
              <a:tblPr firstRow="1" bandRow="1">
                <a:tableStyleId>{5C22544A-7EE6-4342-B048-85BDC9FD1C3A}</a:tableStyleId>
              </a:tblPr>
              <a:tblGrid>
                <a:gridCol w="1524000"/>
              </a:tblGrid>
              <a:tr h="438092">
                <a:tc>
                  <a:txBody>
                    <a:bodyPr/>
                    <a:lstStyle/>
                    <a:p>
                      <a:r>
                        <a:rPr lang="en-US" dirty="0" smtClean="0"/>
                        <a:t>Hash</a:t>
                      </a:r>
                      <a:endParaRPr lang="en-US" dirty="0"/>
                    </a:p>
                  </a:txBody>
                  <a:tcPr/>
                </a:tc>
              </a:tr>
              <a:tr h="1180066">
                <a:tc>
                  <a:txBody>
                    <a:bodyPr/>
                    <a:lstStyle/>
                    <a:p>
                      <a:r>
                        <a:rPr lang="en-US" sz="1800" dirty="0" smtClean="0">
                          <a:solidFill>
                            <a:srgbClr val="00B050"/>
                          </a:solidFill>
                        </a:rPr>
                        <a:t>0340eebc16d09e5a747a9ac879019af61e460770</a:t>
                      </a:r>
                      <a:endParaRPr lang="en-US" sz="3200" dirty="0">
                        <a:solidFill>
                          <a:srgbClr val="00B050"/>
                        </a:solidFill>
                      </a:endParaRPr>
                    </a:p>
                  </a:txBody>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477844985"/>
              </p:ext>
            </p:extLst>
          </p:nvPr>
        </p:nvGraphicFramePr>
        <p:xfrm>
          <a:off x="1828800" y="3871554"/>
          <a:ext cx="1295400" cy="1618158"/>
        </p:xfrm>
        <a:graphic>
          <a:graphicData uri="http://schemas.openxmlformats.org/drawingml/2006/table">
            <a:tbl>
              <a:tblPr firstRow="1" bandRow="1">
                <a:tableStyleId>{5C22544A-7EE6-4342-B048-85BDC9FD1C3A}</a:tableStyleId>
              </a:tblPr>
              <a:tblGrid>
                <a:gridCol w="1295400"/>
              </a:tblGrid>
              <a:tr h="438092">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719720543"/>
              </p:ext>
            </p:extLst>
          </p:nvPr>
        </p:nvGraphicFramePr>
        <p:xfrm>
          <a:off x="3124200" y="3871554"/>
          <a:ext cx="1295400" cy="1626812"/>
        </p:xfrm>
        <a:graphic>
          <a:graphicData uri="http://schemas.openxmlformats.org/drawingml/2006/table">
            <a:tbl>
              <a:tblPr firstRow="1" bandRow="1">
                <a:tableStyleId>{5C22544A-7EE6-4342-B048-85BDC9FD1C3A}</a:tableStyleId>
              </a:tblPr>
              <a:tblGrid>
                <a:gridCol w="1295400"/>
              </a:tblGrid>
              <a:tr h="438092">
                <a:tc>
                  <a:txBody>
                    <a:bodyPr/>
                    <a:lstStyle/>
                    <a:p>
                      <a:r>
                        <a:rPr lang="en-US" dirty="0" smtClean="0"/>
                        <a:t>Labels</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Steroid cow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Evil</a:t>
                      </a:r>
                      <a:r>
                        <a:rPr lang="en-US" baseline="0" dirty="0" smtClean="0">
                          <a:solidFill>
                            <a:srgbClr val="7030A0"/>
                          </a:solidFill>
                        </a:rPr>
                        <a:t> clown</a:t>
                      </a:r>
                      <a:endParaRPr lang="en-US" dirty="0" smtClean="0">
                        <a:solidFill>
                          <a:srgbClr val="7030A0"/>
                        </a:solidFill>
                      </a:endParaRPr>
                    </a:p>
                    <a:p>
                      <a:endParaRPr lang="en-US" dirty="0">
                        <a:solidFill>
                          <a:srgbClr val="00B050"/>
                        </a:solidFill>
                      </a:endParaRPr>
                    </a:p>
                  </a:txBody>
                  <a:tcPr/>
                </a:tc>
              </a:tr>
            </a:tbl>
          </a:graphicData>
        </a:graphic>
      </p:graphicFrame>
    </p:spTree>
    <p:extLst>
      <p:ext uri="{BB962C8B-B14F-4D97-AF65-F5344CB8AC3E}">
        <p14:creationId xmlns:p14="http://schemas.microsoft.com/office/powerpoint/2010/main" val="16867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3"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Authentication</a:t>
            </a:r>
            <a:endParaRPr lang="en-US" dirty="0"/>
          </a:p>
        </p:txBody>
      </p:sp>
      <p:pic>
        <p:nvPicPr>
          <p:cNvPr id="51" name="Picture 1"/>
          <p:cNvPicPr>
            <a:picLocks noChangeAspect="1" noChangeArrowheads="1"/>
          </p:cNvPicPr>
          <p:nvPr/>
        </p:nvPicPr>
        <p:blipFill>
          <a:blip r:embed="rId3" cstate="print"/>
          <a:srcRect/>
          <a:stretch>
            <a:fillRect/>
          </a:stretch>
        </p:blipFill>
        <p:spPr bwMode="auto">
          <a:xfrm>
            <a:off x="5769563" y="1447800"/>
            <a:ext cx="786822" cy="1180972"/>
          </a:xfrm>
          <a:prstGeom prst="rect">
            <a:avLst/>
          </a:prstGeom>
          <a:noFill/>
          <a:ln w="9525">
            <a:noFill/>
            <a:miter lim="800000"/>
            <a:headEnd/>
            <a:tailEnd/>
          </a:ln>
        </p:spPr>
      </p:pic>
      <p:pic>
        <p:nvPicPr>
          <p:cNvPr id="52" name="Picture 3"/>
          <p:cNvPicPr>
            <a:picLocks noChangeAspect="1" noChangeArrowheads="1"/>
          </p:cNvPicPr>
          <p:nvPr/>
        </p:nvPicPr>
        <p:blipFill>
          <a:blip r:embed="rId4" cstate="print"/>
          <a:srcRect/>
          <a:stretch>
            <a:fillRect/>
          </a:stretch>
        </p:blipFill>
        <p:spPr bwMode="auto">
          <a:xfrm>
            <a:off x="685800" y="1866772"/>
            <a:ext cx="1218344" cy="1874376"/>
          </a:xfrm>
          <a:prstGeom prst="rect">
            <a:avLst/>
          </a:prstGeom>
          <a:noFill/>
          <a:ln w="9525">
            <a:noFill/>
            <a:miter lim="800000"/>
            <a:headEnd/>
            <a:tailEnd/>
          </a:ln>
        </p:spPr>
      </p:pic>
      <p:cxnSp>
        <p:nvCxnSpPr>
          <p:cNvPr id="53" name="Straight Arrow Connector 52"/>
          <p:cNvCxnSpPr/>
          <p:nvPr/>
        </p:nvCxnSpPr>
        <p:spPr>
          <a:xfrm flipV="1">
            <a:off x="1908185" y="1670567"/>
            <a:ext cx="3810000" cy="45720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5" cstate="print"/>
          <a:srcRect/>
          <a:stretch>
            <a:fillRect/>
          </a:stretch>
        </p:blipFill>
        <p:spPr bwMode="auto">
          <a:xfrm>
            <a:off x="6649911" y="1447801"/>
            <a:ext cx="810912" cy="685800"/>
          </a:xfrm>
          <a:prstGeom prst="rect">
            <a:avLst/>
          </a:prstGeom>
          <a:noFill/>
          <a:ln w="9525">
            <a:noFill/>
            <a:miter lim="800000"/>
            <a:headEnd/>
            <a:tailEnd/>
          </a:ln>
        </p:spPr>
      </p:pic>
      <p:cxnSp>
        <p:nvCxnSpPr>
          <p:cNvPr id="55" name="Straight Arrow Connector 54"/>
          <p:cNvCxnSpPr/>
          <p:nvPr/>
        </p:nvCxnSpPr>
        <p:spPr>
          <a:xfrm flipV="1">
            <a:off x="1904144" y="2115641"/>
            <a:ext cx="3810000" cy="45720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378968" y="2589090"/>
            <a:ext cx="177417" cy="1165021"/>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6224926" y="2697518"/>
            <a:ext cx="114272" cy="105994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36785" y="1529835"/>
            <a:ext cx="1720343" cy="369332"/>
          </a:xfrm>
          <a:prstGeom prst="rect">
            <a:avLst/>
          </a:prstGeom>
          <a:noFill/>
        </p:spPr>
        <p:txBody>
          <a:bodyPr wrap="none" rtlCol="0">
            <a:spAutoFit/>
          </a:bodyPr>
          <a:lstStyle/>
          <a:p>
            <a:r>
              <a:rPr lang="en-US" dirty="0" smtClean="0"/>
              <a:t>jblocki, 1234567</a:t>
            </a:r>
            <a:endParaRPr lang="en-US" dirty="0"/>
          </a:p>
        </p:txBody>
      </p:sp>
      <p:sp>
        <p:nvSpPr>
          <p:cNvPr id="60" name="TextBox 59"/>
          <p:cNvSpPr txBox="1"/>
          <p:nvPr/>
        </p:nvSpPr>
        <p:spPr>
          <a:xfrm>
            <a:off x="5257720" y="2964957"/>
            <a:ext cx="1003801" cy="369332"/>
          </a:xfrm>
          <a:prstGeom prst="rect">
            <a:avLst/>
          </a:prstGeom>
          <a:noFill/>
        </p:spPr>
        <p:txBody>
          <a:bodyPr wrap="none" rtlCol="0">
            <a:spAutoFit/>
          </a:bodyPr>
          <a:lstStyle/>
          <a:p>
            <a:r>
              <a:rPr lang="en-US" dirty="0" smtClean="0"/>
              <a:t>1234567</a:t>
            </a:r>
            <a:endParaRPr lang="en-US" dirty="0"/>
          </a:p>
        </p:txBody>
      </p:sp>
      <p:cxnSp>
        <p:nvCxnSpPr>
          <p:cNvPr id="62" name="Straight Arrow Connector 61"/>
          <p:cNvCxnSpPr/>
          <p:nvPr/>
        </p:nvCxnSpPr>
        <p:spPr>
          <a:xfrm flipV="1">
            <a:off x="1942821" y="2572841"/>
            <a:ext cx="3924579" cy="1045590"/>
          </a:xfrm>
          <a:prstGeom prst="straightConnector1">
            <a:avLst/>
          </a:prstGeom>
          <a:ln w="381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 name="AutoShape 2"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155575" y="-24526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EREQDxAQDw8NEA0NDw8QDw8PDhAMFBAVFBQQEhIYGyYeFxkjGRISHzEgJCcpLCwsFR4xNTAqNSYsLCkBCQoKDgwMFA0NFCkYFBgpKSkpKSkpKSkpKSkpKSkpKSkpKSkpKSkpKSkpKSkpKSkpKSkpKSkpKSkpKSkpKSkpKf/AABEIAOwA1QMBIgACEQEDEQH/xAAbAAABBQEBAAAAAAAAAAAAAAADAAIEBQYHAf/EAEUQAAICAAIECQkECAUFAAAAAAECAAMEEQUGITESMkFRYXFykbEHE0JDgYKSocIiUsHRFiMzU2KTotIUFYOy8CRU0+Hi/8QAFgEBAQEAAAAAAAAAAAAAAAAAAAEC/8QAFREBAQAAAAAAAAAAAAAAAAAAABH/2gAMAwEAAhEDEQA/AO4xRRQFFFA24pV6TzCAaeMwG8gdcr7Max3fZHRv74AnPft64Fi2NQcufUIJtIcy95kKKBIbHP0D2RhxTn0j8hBRQHm5vvHvMbwjznvjSY0vAeWjC8GXjC8AhsjfPsNzHvMEzwZeBJ/xrj027yZ6NLWj0s+sCQi8GXlFqunnG9VPVmPzh69YE9JWXqyYSgLwbPA11Ok6n3OufMfsnuMlTCM8fRpGyviOw6M817jskG4imcwmtfJcvvJ+KmXuGxaWjhVsGHRvHQRyQDRRRQFFFFAURMUi4+zJQPvHb1CAHEYwnYuwc/KZGiigKKKKAop4TGl4DiY0vBl4xngPZ4wvBs8YXgPLxheDLxheUPLxheDLxheA8vGF4MvGF4Dy8YXgy8YzwHl4wvBl4wvAeXjqMa9bBq2KsOUc3MRyiAJnkDc6D08uIHBbJbVGZHIw+8v5S3nM8NiWrdbF2MhDD8vbu9s6VW/CAI3MAR1EQHRRRSBSv0nZkawfS4Y9uyWEp9YPV9b/AEwPIpHw+J2ZN3/nDN0QPSYwvGM0GXgELwZeMLwZeAQvGM8GXg2eUEZ4wvBs8GXgELxheDLwZeARnjC8GXg2eAQvGF4MvGF4Dy8YXjCYoCJiiilCihEoY8mQ6ZIowRY5KM+cncIEauksQBy/Ic86TQPsr2V8Jj6sKEB5Sd5/AdE2NPFXsr4TIfFFFAUp9YPV+/8ATLiU+sHq/f8ApgV1cl1yJXJdcD1oNqwejqhGgngMbCnkPfAvhn5s+oiFLkcs8/xZHIDKIbow3qR7DAs8tF0kBvU+wx3+Y1HjDvXOBTF4Nnl75/CneK/amX4RwrwR/dfGV/GBnWeDZ5qBgsCeWr+cR9Ud/l2j+er+ef7oGSZ4wvNa2BwA/dfzifqjDVgRuFPzb84GSJnqqTuGfVtmq/xGFHFVPZV/6nh0inog9wAgZxMDadyN7Rl4wy6Is5eCvWcz8pcnF57h855ws4FYuilHGYnq2STVo/7qgdJ/5nJyCGWBHp0Wu9zwugbBDMoAyAAA5BsEkCAskES2aqnir2V8JlbZqqeKvZXwgPiiigKU+sHq/f8AplxKfWD1fv8A0wK6uS65ErkuuB60E8K0E8ALQLQzQLSgLQLQzQLQAvBNCvAtAC0YI9owQCrDLArDLAMkMsCkMsAyQywKQywDLCrBLCrIDCAshxAWQIls1VPFXsr4TK2zVU8VeyvhAfFFFAUpNYr1DUoWAZ/OlVJ2sF4OeXPlmJdzI+UbRLYimvzey6pmtqIOR4QAzUHkzHzAgFqkuuc70Lr29Z83jFZgDwfOgZWAjZk6cvs29Bm80bpCq9eHTYti86nPI8zDeD0GBJaCeFaCeAFoFoZoFpQFoFoZoFoAXgWhngWgBaMEe0YIBVhlgVhlgGSGWBSGWAZIZYFIZYBlhVglhVkBhAWQ4mf07rbhsNmrP5y0eqrIZgf4juX27eiBMxNgVWZiFVQSzE5AAbyTNXh2BRSNxVSOrKcaoxGI0pcBZ9jC1kO9a58DgjaFJ9Jj8tpyE7NTxV7K+EB8UUUBSn1g9X7/ANMuJT6wer9/6YGR03qpVis3GVd33svsv2x+I29cxWK0Ni8E4ZeHUw2LYjEBugONh6j3TqVckhAwIYBlOwggEEdIO+BzrAeUXE1ZLia1uH3v2VveBwT3TRYLXrB273NLc1q8EfGM1+YknSGp2Gsz4INRPIuTV/Afwymbx3k+I2pkelG4J+FtncYGyrvRxwkZXXnRgw7xGtOb2arYio5oxRuch6m+IQ1eN0pVuaywDn4F4+eZgbxoFpjRrrik/a0IetLKj+Xyh69fkPGoYdmxW8QJRpXgWlMNdMOd62r7qnwaO/SvCn02HXW/4QLFowSAdZMMfWf0WflGjWHDfvf6LPygWywyylGs2FHrD7Es/KI634Ycth6qz+JEDQJDLMs2vFI3V2t18BfxMjvr+26ugZ/xWFvkAIG3SGSYA6yaSt/Z1cAHlWhv9z5iAtwWkbv2trAH0WtyHwJskG/xemcPT+1urQ/dLAv8I2/KUOP8pNCZiit7j95v1Vf4se4Skwmotjb+Ec+ZRWve2+X+j9Qq1yLkDsjhN8Tbu6BmcfrNj8VsLmqttnArBrUjmJ4zd8maF1DsfJrs6k37R+sbsr6PWe6b7AaGop211jhffb7T/Ed3syh7IFbRgq6UFdShUXPYN5PKSeU9M2NPFXsr4TK2zVU8VeyvhAfFFFAUp9YPV+/9MuJT6wer9/6YFdXJdciVyXXA9aCeFaCeAF5EswyHeq92UltAtKIpoA3Zj27ICzB1HjVVP2q0PiJLaBaBCbRGCPGwlXujg+GUYdBaNO/CkdmywfXJTwLQBDV/RPLh7h1W2f3xy6A0N+4xH81/74xowQD/AOQ6I5MLaeu2z/yRw0Po0cXBg9p3Pixg1hlgPTAYUcTCUL/poT8xJCKBxVVOyoXwgkhlgPFIO8Z9cPWgG4AdQyg0hlgGWFWCWFWQGEBZDiAsgRLZqqeKvZXwmVtmqp4q9lfCA+KKKApT6wer9/6ZcTHeUbE3UpTiKTn5lrPO1narVNwdpHQQNvJmemBIrkuuZzQOtFGKyUHzdvLU5HCz/gPpDq29E0dcD1oJ4VoJ4AWgWhmgWlAWgWhmgWgBeBaGeBaAFowR7RggFWGWBWGWAZIZYFIZYBkhlgUhlgGWFWCWFWQGEBZDiRsTaqgszBVUZszEKoHOSd0CNbNVTxV7K+E5VpPW03OMNgdrWHgG8jYo5SgPMMzwjzbuWdUw65Io2nJVGZ2ndywCRRRQFKbWNQQgIBB84CDtBBAzBEuZT6wer9/6YHL9YNSmQm3DAtXxigzL19XKw+Y6d8BorXjF4bJbP+orGzKwnhgdFm/vznRqpE0jqzh8RmWXgOfWJkGPaG5vbAiaO19wd2QZzQ59G3YufRYPs9+UuxYGHCUhlO5lIKnqImD0l5O7FzNZFg/g+y3tQ7O4ykXRmLwzfqnetuYM1THrU7DA6m0C0wFWuOPp2WqLAOWyvI/GmQ8ZPw/lFQ/tKGXprdXHccoGqaBaVNWuWDb1jJ263HzGYklNNYZ+LfUf9RQe4yg7wLR/nlPFZW6mB8I1hAA0YIRhBiAVYZYJBCrAMkMshnG1LxrK17ToPEwL6yYRN99Z7Ob/AO0GBcJDLMtdr3hV4ots6kCjvYjwlff5RLG2U4dQeThs1h+FcvGBv1gsZpWigZ3WpX0Mw4R6l3n2Cc4v0rpO/e71KeRcqBl7PtGeYLU2+05nhNnvYbFPXY2+QaHSnlMrXNcLUbG3B7M0T2IPtH5TM2PjdIWAOXsO8Vj7NaDn4O5R0nbNdovyfVrttb3K89vXYdvcBNFTg66l4FSKijkUZZnnJ5T0mBQaC1aTCKScnuYZM/Io+6nR08s6JTxV7K+Eyts1VPFXsr4QHxRRQFKfWD1fv/TLiU+sB/Z+/wDTArq5LrkSuS64HrQFyBhkwDDmIBHcYdoJ4FZboik7l4PZJHy3SvxGrVLb1Ru0ik942y9aBaBmbdS8MfQK9ixx8jmJFfUOg7rbU6+A48BNU0C0oyp8ni+ji1Haqy+uOXyd3ehjKe+xfAmaJ4F5BTr5OcbyYyj+dePphB5NMf8A95R/Pv8A7ZOYRgEsEJvJri/SxtH824/hBnybt6eNp9ilvFhLZBDJApF8nlI42LLdipR+JkivUbCje1z9bqo+SiXKQywKunVPCruqTrbhWH+oyxo0NUuwDIcygIPlJKQywG0YGtdyLnzkZnvMmrBLCrIDCAshxAWQIls1VPFXsr4TK2zVU8VeyvhAfFFFAa7ZCUOl7+EVHNn+EucW2QmF07poUOrPnwOFwWy25A8sC4rkuuQcLcrqroQysAysDmCOcSdXA9aCeFaCeAFoFoZoFpQFoFoZoFoAXgWhngWgBaMEe0YIBVhlgVhlgGSGWBSGWAZIZYFIZYBlhVglhVkBhAWQ4gLIES2aTA3cJR1CYzTGl0p4Kk/rLCAiDa2ROXCy/wCfIzSav28JfZ+UC4iiigAxS5ic+1swHCDbMwc50ZlzlLpbRocHZA5DonT9+Bcqv26ic2qYngnpU+ienvBnQNCa44XEZAP5qw+rtIUk8ytubx6Jm9Patb8hMfitHOh3ZiVK7k8C84/ozWvFYbJa7m4I9XZ9uvqAO72ETT4Hylg5DEUZfx0tmPgb+6RWzaBaVuG1uwdu69UJ9GwGs952fOWC2BhmpDDnUhh3iUDaBaGaBaAF4FoZ4FoAWjBHtGCAVYZYFYZYBkhlgUhlgGSGWBSMxGkaav2ttdfadVPdvgT1hVmWxev2Er4he4/wLwV+JsvlnM/pDykYhsxSiUD7x/W2d52fKQdKxGKSpS9jrWg3s7BV7zMVp3yiVjNMIPONu864IrHSqna3tyHXMNiMXfiG4Vjva33nYnLqHJ7JaaK1fZiCRnCVJ0FhrLrfPWlnsY5lm2mda0BVwV9n5TO6B0Dwctk2OEp4IgSIoooUox684+KBU43RYbkmZ0nqwDnsm7IgrMODA4/pDVPfslDidXnXdmJ3G/RanklXitXVPJKkcUswdq8mfsjEtdDmOGh50JB7xlOr4rVQHklViNUOiBi6dacUm6+3qf7Y/qBk2rXnEje1T9pMj/SRLW/VDokK3VI80BJr1Zy1VnqZl/OEGu3PR3W//Mgvqofu/KBbVduYwVaHXJf3LfGPyng1vT9y/wAa/lKr9Gn6fnF+jb9Pzgq2/TNeSlvbYB9M8Ou7clA9thP0yrGrLcx+cIuqzc0FSn16u5EpXr4bfVItuumKO61V7FaeJBkivVM/dkynVE80FZ2/TeIs41tzjm4bBe7PKR1qc7l3883OH1Q6JaYbVIc0DndOibG5/ZslrgtVid4nRsLqwo5JbYbQijkgYnRuqeWWYmr0doELlsl3TggOSSVQCRQMPhQskgRRQFFFFAUUUUBRRRQFPConsUAbUAwTYIHkkmKBXvoxTyQL6HXmltFAo20GvNBnQC800GU8ygZ06vLzRfo8vNNFlFlAzw1fXmhF0CvNL3KLKBTpoVeaGTRSjklnFAhpo9RyQq4UCHigMFYjsp7FAUUUUBRRRQFFFFA//9k="/>
          <p:cNvSpPr>
            <a:spLocks noChangeAspect="1" noChangeArrowheads="1"/>
          </p:cNvSpPr>
          <p:nvPr/>
        </p:nvSpPr>
        <p:spPr bwMode="auto">
          <a:xfrm>
            <a:off x="307975" y="-2300288"/>
            <a:ext cx="4619625" cy="511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6282062" y="3918467"/>
            <a:ext cx="2328538" cy="202513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Diagram 30"/>
          <p:cNvGraphicFramePr/>
          <p:nvPr>
            <p:extLst>
              <p:ext uri="{D42A27DB-BD31-4B8C-83A1-F6EECF244321}">
                <p14:modId xmlns:p14="http://schemas.microsoft.com/office/powerpoint/2010/main" val="2812889448"/>
              </p:ext>
            </p:extLst>
          </p:nvPr>
        </p:nvGraphicFramePr>
        <p:xfrm>
          <a:off x="6166346" y="4062117"/>
          <a:ext cx="2397286" cy="17036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TextBox 33"/>
          <p:cNvSpPr txBox="1"/>
          <p:nvPr/>
        </p:nvSpPr>
        <p:spPr>
          <a:xfrm>
            <a:off x="7556529" y="2839739"/>
            <a:ext cx="503664" cy="646331"/>
          </a:xfrm>
          <a:prstGeom prst="rect">
            <a:avLst/>
          </a:prstGeom>
          <a:noFill/>
        </p:spPr>
        <p:txBody>
          <a:bodyPr wrap="none" rtlCol="0">
            <a:spAutoFit/>
          </a:bodyPr>
          <a:lstStyle/>
          <a:p>
            <a:r>
              <a:rPr lang="en-US" sz="3600" dirty="0" smtClean="0"/>
              <a:t>…</a:t>
            </a:r>
            <a:endParaRPr lang="en-US" sz="3600" dirty="0"/>
          </a:p>
        </p:txBody>
      </p:sp>
      <p:sp>
        <p:nvSpPr>
          <p:cNvPr id="3" name="Rectangle 2"/>
          <p:cNvSpPr/>
          <p:nvPr/>
        </p:nvSpPr>
        <p:spPr>
          <a:xfrm>
            <a:off x="2186079" y="2674810"/>
            <a:ext cx="4572000" cy="369332"/>
          </a:xfrm>
          <a:prstGeom prst="rect">
            <a:avLst/>
          </a:prstGeom>
        </p:spPr>
        <p:txBody>
          <a:bodyPr>
            <a:spAutoFit/>
          </a:bodyPr>
          <a:lstStyle/>
          <a:p>
            <a:pPr>
              <a:defRPr/>
            </a:pPr>
            <a:r>
              <a:rPr lang="en-US" dirty="0">
                <a:solidFill>
                  <a:srgbClr val="7030A0"/>
                </a:solidFill>
              </a:rPr>
              <a:t>Steroid </a:t>
            </a:r>
            <a:r>
              <a:rPr lang="en-US" dirty="0" smtClean="0">
                <a:solidFill>
                  <a:srgbClr val="7030A0"/>
                </a:solidFill>
              </a:rPr>
              <a:t>cow, …, Evil </a:t>
            </a:r>
            <a:r>
              <a:rPr lang="en-US" dirty="0">
                <a:solidFill>
                  <a:srgbClr val="7030A0"/>
                </a:solidFill>
              </a:rPr>
              <a:t>clown</a:t>
            </a:r>
          </a:p>
        </p:txBody>
      </p:sp>
      <p:sp>
        <p:nvSpPr>
          <p:cNvPr id="32" name="TextBox 31"/>
          <p:cNvSpPr txBox="1"/>
          <p:nvPr/>
        </p:nvSpPr>
        <p:spPr>
          <a:xfrm>
            <a:off x="2290531" y="3388126"/>
            <a:ext cx="2640338" cy="369332"/>
          </a:xfrm>
          <a:prstGeom prst="rect">
            <a:avLst/>
          </a:prstGeom>
          <a:noFill/>
        </p:spPr>
        <p:txBody>
          <a:bodyPr wrap="none" rtlCol="0">
            <a:spAutoFit/>
          </a:bodyPr>
          <a:lstStyle/>
          <a:p>
            <a:r>
              <a:rPr lang="en-US" b="1" dirty="0" smtClean="0"/>
              <a:t>Steroid cow, … ,evil clown</a:t>
            </a:r>
            <a:endParaRPr lang="en-US" b="1" dirty="0"/>
          </a:p>
        </p:txBody>
      </p:sp>
      <p:graphicFrame>
        <p:nvGraphicFramePr>
          <p:cNvPr id="33" name="Content Placeholder 8"/>
          <p:cNvGraphicFramePr>
            <a:graphicFrameLocks/>
          </p:cNvGraphicFramePr>
          <p:nvPr>
            <p:extLst>
              <p:ext uri="{D42A27DB-BD31-4B8C-83A1-F6EECF244321}">
                <p14:modId xmlns:p14="http://schemas.microsoft.com/office/powerpoint/2010/main" val="2600893864"/>
              </p:ext>
            </p:extLst>
          </p:nvPr>
        </p:nvGraphicFramePr>
        <p:xfrm>
          <a:off x="609600" y="3858473"/>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sp>
        <p:nvSpPr>
          <p:cNvPr id="35" name="TextBox 34"/>
          <p:cNvSpPr txBox="1"/>
          <p:nvPr/>
        </p:nvSpPr>
        <p:spPr>
          <a:xfrm>
            <a:off x="685800" y="5613737"/>
            <a:ext cx="5102215" cy="1015663"/>
          </a:xfrm>
          <a:prstGeom prst="rect">
            <a:avLst/>
          </a:prstGeom>
          <a:noFill/>
        </p:spPr>
        <p:txBody>
          <a:bodyPr wrap="square" rtlCol="0">
            <a:spAutoFit/>
          </a:bodyPr>
          <a:lstStyle/>
          <a:p>
            <a:r>
              <a:rPr lang="en-US" sz="2000" dirty="0" smtClean="0"/>
              <a:t>SHA1(1234567</a:t>
            </a:r>
            <a:r>
              <a:rPr lang="en-US" sz="2000" dirty="0" smtClean="0">
                <a:solidFill>
                  <a:srgbClr val="7030A0"/>
                </a:solidFill>
              </a:rPr>
              <a:t>0123456789</a:t>
            </a:r>
            <a:r>
              <a:rPr lang="en-US" sz="2000" dirty="0" smtClean="0">
                <a:solidFill>
                  <a:srgbClr val="FFC000"/>
                </a:solidFill>
              </a:rPr>
              <a:t>89d978034a3f6</a:t>
            </a:r>
            <a:r>
              <a:rPr lang="en-US" sz="2000" dirty="0" smtClean="0"/>
              <a:t>)=</a:t>
            </a:r>
            <a:endParaRPr lang="en-US" sz="2000" dirty="0" smtClean="0">
              <a:solidFill>
                <a:srgbClr val="00B050"/>
              </a:solidFill>
            </a:endParaRPr>
          </a:p>
          <a:p>
            <a:r>
              <a:rPr lang="en-US" sz="2000" dirty="0">
                <a:solidFill>
                  <a:srgbClr val="FF0000"/>
                </a:solidFill>
              </a:rPr>
              <a:t>babb03d14600ef101b4a46f86b0c4ae3f25aa1a7</a:t>
            </a:r>
            <a:endParaRPr lang="en-US" sz="3600" dirty="0">
              <a:solidFill>
                <a:srgbClr val="FF0000"/>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3612437844"/>
              </p:ext>
            </p:extLst>
          </p:nvPr>
        </p:nvGraphicFramePr>
        <p:xfrm>
          <a:off x="4419600" y="3871554"/>
          <a:ext cx="1524000" cy="1626812"/>
        </p:xfrm>
        <a:graphic>
          <a:graphicData uri="http://schemas.openxmlformats.org/drawingml/2006/table">
            <a:tbl>
              <a:tblPr firstRow="1" bandRow="1">
                <a:tableStyleId>{5C22544A-7EE6-4342-B048-85BDC9FD1C3A}</a:tableStyleId>
              </a:tblPr>
              <a:tblGrid>
                <a:gridCol w="1524000"/>
              </a:tblGrid>
              <a:tr h="438092">
                <a:tc>
                  <a:txBody>
                    <a:bodyPr/>
                    <a:lstStyle/>
                    <a:p>
                      <a:r>
                        <a:rPr lang="en-US" dirty="0" smtClean="0"/>
                        <a:t>Hash</a:t>
                      </a:r>
                      <a:endParaRPr lang="en-US" dirty="0"/>
                    </a:p>
                  </a:txBody>
                  <a:tcPr/>
                </a:tc>
              </a:tr>
              <a:tr h="1180066">
                <a:tc>
                  <a:txBody>
                    <a:bodyPr/>
                    <a:lstStyle/>
                    <a:p>
                      <a:r>
                        <a:rPr lang="en-US" sz="1800" dirty="0" smtClean="0">
                          <a:solidFill>
                            <a:srgbClr val="00B050"/>
                          </a:solidFill>
                        </a:rPr>
                        <a:t>0340eebc16d09e5a747a9ac879019af61e460770</a:t>
                      </a:r>
                      <a:endParaRPr lang="en-US" sz="3200" dirty="0">
                        <a:solidFill>
                          <a:srgbClr val="00B050"/>
                        </a:solidFill>
                      </a:endParaRPr>
                    </a:p>
                  </a:txBody>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776104760"/>
              </p:ext>
            </p:extLst>
          </p:nvPr>
        </p:nvGraphicFramePr>
        <p:xfrm>
          <a:off x="1828800" y="3871554"/>
          <a:ext cx="1295400" cy="1618158"/>
        </p:xfrm>
        <a:graphic>
          <a:graphicData uri="http://schemas.openxmlformats.org/drawingml/2006/table">
            <a:tbl>
              <a:tblPr firstRow="1" bandRow="1">
                <a:tableStyleId>{5C22544A-7EE6-4342-B048-85BDC9FD1C3A}</a:tableStyleId>
              </a:tblPr>
              <a:tblGrid>
                <a:gridCol w="1295400"/>
              </a:tblGrid>
              <a:tr h="438092">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3061957495"/>
              </p:ext>
            </p:extLst>
          </p:nvPr>
        </p:nvGraphicFramePr>
        <p:xfrm>
          <a:off x="3124200" y="3871554"/>
          <a:ext cx="1295400" cy="1626812"/>
        </p:xfrm>
        <a:graphic>
          <a:graphicData uri="http://schemas.openxmlformats.org/drawingml/2006/table">
            <a:tbl>
              <a:tblPr firstRow="1" bandRow="1">
                <a:tableStyleId>{5C22544A-7EE6-4342-B048-85BDC9FD1C3A}</a:tableStyleId>
              </a:tblPr>
              <a:tblGrid>
                <a:gridCol w="1295400"/>
              </a:tblGrid>
              <a:tr h="438092">
                <a:tc>
                  <a:txBody>
                    <a:bodyPr/>
                    <a:lstStyle/>
                    <a:p>
                      <a:r>
                        <a:rPr lang="en-US" dirty="0" smtClean="0"/>
                        <a:t>Labels</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Steroid cow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Evil</a:t>
                      </a:r>
                      <a:r>
                        <a:rPr lang="en-US" baseline="0" dirty="0" smtClean="0">
                          <a:solidFill>
                            <a:srgbClr val="7030A0"/>
                          </a:solidFill>
                        </a:rPr>
                        <a:t> clown</a:t>
                      </a:r>
                      <a:endParaRPr lang="en-US" dirty="0" smtClean="0">
                        <a:solidFill>
                          <a:srgbClr val="7030A0"/>
                        </a:solidFill>
                      </a:endParaRPr>
                    </a:p>
                    <a:p>
                      <a:endParaRPr lang="en-US" dirty="0">
                        <a:solidFill>
                          <a:srgbClr val="00B050"/>
                        </a:solidFill>
                      </a:endParaRPr>
                    </a:p>
                  </a:txBody>
                  <a:tcPr/>
                </a:tc>
              </a:tr>
            </a:tbl>
          </a:graphicData>
        </a:graphic>
      </p:graphicFrame>
      <p:pic>
        <p:nvPicPr>
          <p:cNvPr id="17410" name="Picture 2" descr="C:\temp\InkblotImages\6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8079" y="2803960"/>
            <a:ext cx="717891" cy="717891"/>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temp\InkblotImages\3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58079" y="2803960"/>
            <a:ext cx="717891" cy="71789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temp\InkblotImages\6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4204" y="2771176"/>
            <a:ext cx="1002325" cy="1002325"/>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temp\InkblotImages\4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66796" y="2756828"/>
            <a:ext cx="1067891" cy="106789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237137" y="2015907"/>
            <a:ext cx="251832" cy="646331"/>
          </a:xfrm>
          <a:prstGeom prst="rect">
            <a:avLst/>
          </a:prstGeom>
          <a:noFill/>
        </p:spPr>
        <p:txBody>
          <a:bodyPr wrap="square" rtlCol="0">
            <a:spAutoFit/>
          </a:bodyPr>
          <a:lstStyle/>
          <a:p>
            <a:r>
              <a:rPr lang="en-US" sz="3600" dirty="0" smtClean="0"/>
              <a:t>…</a:t>
            </a:r>
            <a:endParaRPr lang="en-US" sz="3600" dirty="0"/>
          </a:p>
        </p:txBody>
      </p:sp>
      <p:pic>
        <p:nvPicPr>
          <p:cNvPr id="43" name="Picture 4" descr="C:\temp\InkblotImages\6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54126" y="2065687"/>
            <a:ext cx="606738" cy="60673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temp\InkblotImages\4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20232" y="2051091"/>
            <a:ext cx="646427" cy="6464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temp\InkblotImages\6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548" y="3876101"/>
            <a:ext cx="2342408" cy="23424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temp\InkblotImages\4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60864" y="3849920"/>
            <a:ext cx="2495634" cy="249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 </a:t>
            </a:r>
            <a:r>
              <a:rPr lang="en-US" dirty="0" err="1" smtClean="0"/>
              <a:t>vs</a:t>
            </a:r>
            <a:r>
              <a:rPr lang="en-US" dirty="0" smtClean="0"/>
              <a:t> HOSPs</a:t>
            </a:r>
            <a:endParaRPr lang="en-US" dirty="0"/>
          </a:p>
        </p:txBody>
      </p:sp>
      <p:sp>
        <p:nvSpPr>
          <p:cNvPr id="3" name="Content Placeholder 2"/>
          <p:cNvSpPr>
            <a:spLocks noGrp="1"/>
          </p:cNvSpPr>
          <p:nvPr>
            <p:ph idx="1"/>
          </p:nvPr>
        </p:nvSpPr>
        <p:spPr/>
        <p:txBody>
          <a:bodyPr/>
          <a:lstStyle/>
          <a:p>
            <a:r>
              <a:rPr lang="en-US" dirty="0" smtClean="0"/>
              <a:t>Human Involved in Generation of Puzzle</a:t>
            </a:r>
          </a:p>
          <a:p>
            <a:pPr lvl="1"/>
            <a:r>
              <a:rPr lang="en-US" dirty="0" smtClean="0"/>
              <a:t>HOSP puzzles are generated without human interaction</a:t>
            </a:r>
          </a:p>
          <a:p>
            <a:endParaRPr lang="en-US" dirty="0"/>
          </a:p>
          <a:p>
            <a:r>
              <a:rPr lang="en-US" dirty="0" smtClean="0"/>
              <a:t>Puzzle need not be meaningful to user if he enters the wrong password</a:t>
            </a:r>
          </a:p>
          <a:p>
            <a:pPr lvl="1"/>
            <a:r>
              <a:rPr lang="en-US" dirty="0" smtClean="0"/>
              <a:t>HOSP puzzles must always be human-solvable</a:t>
            </a:r>
            <a:endParaRPr lang="en-US" dirty="0"/>
          </a:p>
        </p:txBody>
      </p:sp>
    </p:spTree>
    <p:extLst>
      <p:ext uri="{BB962C8B-B14F-4D97-AF65-F5344CB8AC3E}">
        <p14:creationId xmlns:p14="http://schemas.microsoft.com/office/powerpoint/2010/main" val="1886730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Real </a:t>
            </a:r>
            <a:r>
              <a:rPr lang="en-US" dirty="0" err="1" smtClean="0"/>
              <a:t>vs</a:t>
            </a:r>
            <a:r>
              <a:rPr lang="en-US" dirty="0" smtClean="0"/>
              <a:t> Fake Puzzles</a:t>
            </a:r>
            <a:endParaRPr lang="en-US" dirty="0"/>
          </a:p>
        </p:txBody>
      </p:sp>
      <p:sp>
        <p:nvSpPr>
          <p:cNvPr id="3" name="Content Placeholder 2"/>
          <p:cNvSpPr>
            <a:spLocks noGrp="1"/>
          </p:cNvSpPr>
          <p:nvPr>
            <p:ph idx="1"/>
          </p:nvPr>
        </p:nvSpPr>
        <p:spPr>
          <a:xfrm>
            <a:off x="609600" y="1600200"/>
            <a:ext cx="3810000" cy="457200"/>
          </a:xfrm>
        </p:spPr>
        <p:txBody>
          <a:bodyPr>
            <a:normAutofit fontScale="85000" lnSpcReduction="20000"/>
          </a:bodyPr>
          <a:lstStyle/>
          <a:p>
            <a:pPr marL="0" indent="0">
              <a:buNone/>
            </a:pPr>
            <a:r>
              <a:rPr lang="en-US" dirty="0" smtClean="0"/>
              <a:t> Real Puzzles</a:t>
            </a:r>
            <a:endParaRPr lang="en-US" dirty="0"/>
          </a:p>
        </p:txBody>
      </p:sp>
      <p:sp>
        <p:nvSpPr>
          <p:cNvPr id="4" name="Rectangle 3"/>
          <p:cNvSpPr/>
          <p:nvPr/>
        </p:nvSpPr>
        <p:spPr>
          <a:xfrm>
            <a:off x="762000" y="2057400"/>
            <a:ext cx="3276600" cy="3200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953000" y="1600200"/>
            <a:ext cx="3810000" cy="457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Fake Puzzles</a:t>
            </a:r>
            <a:endParaRPr lang="en-US" dirty="0"/>
          </a:p>
        </p:txBody>
      </p:sp>
      <p:cxnSp>
        <p:nvCxnSpPr>
          <p:cNvPr id="7" name="Straight Arrow Connector 6"/>
          <p:cNvCxnSpPr/>
          <p:nvPr/>
        </p:nvCxnSpPr>
        <p:spPr>
          <a:xfrm flipV="1">
            <a:off x="1644235" y="2273451"/>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2145268"/>
            <a:ext cx="886781" cy="369332"/>
          </a:xfrm>
          <a:prstGeom prst="rect">
            <a:avLst/>
          </a:prstGeom>
          <a:noFill/>
        </p:spPr>
        <p:txBody>
          <a:bodyPr wrap="none" rtlCol="0">
            <a:spAutoFit/>
          </a:bodyPr>
          <a:lstStyle/>
          <a:p>
            <a:r>
              <a:rPr lang="en-US" dirty="0" smtClean="0"/>
              <a:t>123456</a:t>
            </a:r>
            <a:endParaRPr lang="en-US" dirty="0"/>
          </a:p>
        </p:txBody>
      </p:sp>
      <p:sp>
        <p:nvSpPr>
          <p:cNvPr id="9" name="Rectangle 8"/>
          <p:cNvSpPr/>
          <p:nvPr/>
        </p:nvSpPr>
        <p:spPr>
          <a:xfrm>
            <a:off x="1386789" y="2642823"/>
            <a:ext cx="1889811" cy="14719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134918183"/>
              </p:ext>
            </p:extLst>
          </p:nvPr>
        </p:nvGraphicFramePr>
        <p:xfrm>
          <a:off x="1271073" y="2786473"/>
          <a:ext cx="1853127" cy="1175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flipV="1">
            <a:off x="2537428" y="4141377"/>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3" name="Picture 2" descr="https://cdn1.iconfinder.com/data/icons/dot/256/man_person_mens_roo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6789" y="436649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C:\temp\InkblotImages\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5951" y="4538251"/>
            <a:ext cx="274257" cy="2742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temp\InkblotImage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1694" y="4541980"/>
            <a:ext cx="274257" cy="27425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endCxn id="13" idx="2"/>
          </p:cNvCxnSpPr>
          <p:nvPr/>
        </p:nvCxnSpPr>
        <p:spPr>
          <a:xfrm flipV="1">
            <a:off x="1756244" y="5128491"/>
            <a:ext cx="11545" cy="48373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33055" y="5619150"/>
            <a:ext cx="772969" cy="369332"/>
          </a:xfrm>
          <a:prstGeom prst="rect">
            <a:avLst/>
          </a:prstGeom>
          <a:noFill/>
        </p:spPr>
        <p:txBody>
          <a:bodyPr wrap="none" rtlCol="0">
            <a:spAutoFit/>
          </a:bodyPr>
          <a:lstStyle/>
          <a:p>
            <a:r>
              <a:rPr lang="en-US" dirty="0" smtClean="0"/>
              <a:t>Labels</a:t>
            </a:r>
            <a:endParaRPr lang="en-US" dirty="0"/>
          </a:p>
        </p:txBody>
      </p:sp>
      <p:sp>
        <p:nvSpPr>
          <p:cNvPr id="18" name="Rectangle 17"/>
          <p:cNvSpPr/>
          <p:nvPr/>
        </p:nvSpPr>
        <p:spPr>
          <a:xfrm>
            <a:off x="5169639" y="2057400"/>
            <a:ext cx="3276600" cy="3200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5862854" y="2273451"/>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37819" y="2145268"/>
            <a:ext cx="886781" cy="369332"/>
          </a:xfrm>
          <a:prstGeom prst="rect">
            <a:avLst/>
          </a:prstGeom>
          <a:noFill/>
        </p:spPr>
        <p:txBody>
          <a:bodyPr wrap="none" rtlCol="0">
            <a:spAutoFit/>
          </a:bodyPr>
          <a:lstStyle/>
          <a:p>
            <a:r>
              <a:rPr lang="en-US" dirty="0" smtClean="0"/>
              <a:t>123456</a:t>
            </a:r>
            <a:endParaRPr lang="en-US" dirty="0"/>
          </a:p>
        </p:txBody>
      </p:sp>
      <p:sp>
        <p:nvSpPr>
          <p:cNvPr id="21" name="Rectangle 20"/>
          <p:cNvSpPr/>
          <p:nvPr/>
        </p:nvSpPr>
        <p:spPr>
          <a:xfrm>
            <a:off x="5493982" y="2629097"/>
            <a:ext cx="1075510" cy="10147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val="78030733"/>
              </p:ext>
            </p:extLst>
          </p:nvPr>
        </p:nvGraphicFramePr>
        <p:xfrm>
          <a:off x="5486400" y="2786473"/>
          <a:ext cx="1054633" cy="8106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23" name="Straight Arrow Connector 22"/>
          <p:cNvCxnSpPr/>
          <p:nvPr/>
        </p:nvCxnSpPr>
        <p:spPr>
          <a:xfrm flipV="1">
            <a:off x="5867400" y="3657600"/>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24" name="Picture 2" descr="https://cdn1.iconfinder.com/data/icons/dot/256/man_person_mens_roo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6865" y="424706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 descr="C:\temp\InkblotImages\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4608" y="4023328"/>
            <a:ext cx="274257" cy="2742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temp\InkblotImage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8597" y="4004248"/>
            <a:ext cx="274257" cy="27425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5732122" y="5015994"/>
            <a:ext cx="0" cy="603156"/>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05475" y="5619150"/>
            <a:ext cx="772969" cy="369332"/>
          </a:xfrm>
          <a:prstGeom prst="rect">
            <a:avLst/>
          </a:prstGeom>
          <a:noFill/>
        </p:spPr>
        <p:txBody>
          <a:bodyPr wrap="none" rtlCol="0">
            <a:spAutoFit/>
          </a:bodyPr>
          <a:lstStyle/>
          <a:p>
            <a:r>
              <a:rPr lang="en-US" dirty="0" smtClean="0"/>
              <a:t>Labels</a:t>
            </a:r>
            <a:endParaRPr lang="en-US" dirty="0"/>
          </a:p>
        </p:txBody>
      </p:sp>
      <p:cxnSp>
        <p:nvCxnSpPr>
          <p:cNvPr id="30" name="Straight Arrow Connector 29"/>
          <p:cNvCxnSpPr/>
          <p:nvPr/>
        </p:nvCxnSpPr>
        <p:spPr>
          <a:xfrm>
            <a:off x="1905000" y="4747490"/>
            <a:ext cx="358171" cy="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480105" y="4816238"/>
            <a:ext cx="0" cy="795985"/>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2605951" y="4878611"/>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605951" y="4878611"/>
                <a:ext cx="378758" cy="369332"/>
              </a:xfrm>
              <a:prstGeom prst="rect">
                <a:avLst/>
              </a:prstGeom>
              <a:blipFill rotWithShape="1">
                <a:blip r:embed="rId16"/>
                <a:stretch>
                  <a:fillRect/>
                </a:stretch>
              </a:blipFill>
            </p:spPr>
            <p:txBody>
              <a:bodyPr/>
              <a:lstStyle/>
              <a:p>
                <a:r>
                  <a:rPr lang="en-US">
                    <a:noFill/>
                  </a:rPr>
                  <a:t> </a:t>
                </a:r>
              </a:p>
            </p:txBody>
          </p:sp>
        </mc:Fallback>
      </mc:AlternateContent>
      <p:sp>
        <p:nvSpPr>
          <p:cNvPr id="37" name="TextBox 36"/>
          <p:cNvSpPr txBox="1"/>
          <p:nvPr/>
        </p:nvSpPr>
        <p:spPr>
          <a:xfrm>
            <a:off x="2039267" y="5631766"/>
            <a:ext cx="2630015" cy="369332"/>
          </a:xfrm>
          <a:prstGeom prst="rect">
            <a:avLst/>
          </a:prstGeom>
          <a:noFill/>
        </p:spPr>
        <p:txBody>
          <a:bodyPr wrap="none" rtlCol="0">
            <a:spAutoFit/>
          </a:bodyPr>
          <a:lstStyle/>
          <a:p>
            <a:r>
              <a:rPr lang="en-US" dirty="0" smtClean="0"/>
              <a:t>Inkblots (permuted order)</a:t>
            </a:r>
            <a:endParaRPr lang="en-US" dirty="0"/>
          </a:p>
        </p:txBody>
      </p:sp>
      <p:sp>
        <p:nvSpPr>
          <p:cNvPr id="39" name="TextBox 38"/>
          <p:cNvSpPr txBox="1"/>
          <p:nvPr/>
        </p:nvSpPr>
        <p:spPr>
          <a:xfrm>
            <a:off x="6361585" y="5638800"/>
            <a:ext cx="2630015" cy="369332"/>
          </a:xfrm>
          <a:prstGeom prst="rect">
            <a:avLst/>
          </a:prstGeom>
          <a:noFill/>
        </p:spPr>
        <p:txBody>
          <a:bodyPr wrap="none" rtlCol="0">
            <a:spAutoFit/>
          </a:bodyPr>
          <a:lstStyle/>
          <a:p>
            <a:r>
              <a:rPr lang="en-US" dirty="0" smtClean="0"/>
              <a:t>Inkblots (permuted order)</a:t>
            </a:r>
            <a:endParaRPr lang="en-US" dirty="0"/>
          </a:p>
        </p:txBody>
      </p:sp>
      <p:sp>
        <p:nvSpPr>
          <p:cNvPr id="40" name="Rectangle 39"/>
          <p:cNvSpPr/>
          <p:nvPr/>
        </p:nvSpPr>
        <p:spPr>
          <a:xfrm>
            <a:off x="7154090" y="2642823"/>
            <a:ext cx="1075510" cy="10147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Diagram 40"/>
          <p:cNvGraphicFramePr/>
          <p:nvPr>
            <p:extLst>
              <p:ext uri="{D42A27DB-BD31-4B8C-83A1-F6EECF244321}">
                <p14:modId xmlns:p14="http://schemas.microsoft.com/office/powerpoint/2010/main" val="1786803994"/>
              </p:ext>
            </p:extLst>
          </p:nvPr>
        </p:nvGraphicFramePr>
        <p:xfrm>
          <a:off x="7146508" y="2800199"/>
          <a:ext cx="1054633" cy="81068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42" name="Straight Arrow Connector 41"/>
          <p:cNvCxnSpPr/>
          <p:nvPr/>
        </p:nvCxnSpPr>
        <p:spPr>
          <a:xfrm flipV="1">
            <a:off x="7587835" y="2273451"/>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162800" y="2145268"/>
            <a:ext cx="886781" cy="369332"/>
          </a:xfrm>
          <a:prstGeom prst="rect">
            <a:avLst/>
          </a:prstGeom>
          <a:noFill/>
        </p:spPr>
        <p:txBody>
          <a:bodyPr wrap="none" rtlCol="0">
            <a:spAutoFit/>
          </a:bodyPr>
          <a:lstStyle/>
          <a:p>
            <a:r>
              <a:rPr lang="en-US" dirty="0" smtClean="0"/>
              <a:t>111111</a:t>
            </a:r>
            <a:endParaRPr lang="en-US" dirty="0"/>
          </a:p>
        </p:txBody>
      </p:sp>
      <p:cxnSp>
        <p:nvCxnSpPr>
          <p:cNvPr id="44" name="Straight Arrow Connector 43"/>
          <p:cNvCxnSpPr/>
          <p:nvPr/>
        </p:nvCxnSpPr>
        <p:spPr>
          <a:xfrm flipH="1" flipV="1">
            <a:off x="7606190" y="3657602"/>
            <a:ext cx="13810" cy="1981198"/>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7772400" y="4343400"/>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7772400" y="4343400"/>
                <a:ext cx="378758" cy="369332"/>
              </a:xfrm>
              <a:prstGeom prst="rect">
                <a:avLst/>
              </a:prstGeom>
              <a:blipFill rotWithShape="1">
                <a:blip r:embed="rId22"/>
                <a:stretch>
                  <a:fillRect/>
                </a:stretch>
              </a:blipFill>
            </p:spPr>
            <p:txBody>
              <a:bodyPr/>
              <a:lstStyle/>
              <a:p>
                <a:r>
                  <a:rPr lang="en-US">
                    <a:noFill/>
                  </a:rPr>
                  <a:t> </a:t>
                </a:r>
              </a:p>
            </p:txBody>
          </p:sp>
        </mc:Fallback>
      </mc:AlternateContent>
      <p:pic>
        <p:nvPicPr>
          <p:cNvPr id="49" name="Picture 4" descr="C:\temp\InkblotImages\6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54090" y="384713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temp\InkblotImages\42.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744691" y="3852640"/>
            <a:ext cx="394427" cy="394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1" name="TextBox 50"/>
              <p:cNvSpPr txBox="1"/>
              <p:nvPr/>
            </p:nvSpPr>
            <p:spPr>
              <a:xfrm>
                <a:off x="4066309" y="3001880"/>
                <a:ext cx="1030923" cy="753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dirty="0" smtClean="0">
                          <a:latin typeface="Cambria Math"/>
                          <a:ea typeface="Cambria Math"/>
                        </a:rPr>
                        <m:t>≈</m:t>
                      </m:r>
                      <m:r>
                        <a:rPr lang="en-US" sz="4400" i="1" baseline="-25000" dirty="0" smtClean="0">
                          <a:latin typeface="Cambria Math"/>
                          <a:ea typeface="Cambria Math"/>
                        </a:rPr>
                        <m:t>𝜀</m:t>
                      </m:r>
                    </m:oMath>
                  </m:oMathPara>
                </a14:m>
                <a:endParaRPr lang="en-US" sz="4400" baseline="-250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066309" y="3001880"/>
                <a:ext cx="1030923" cy="753861"/>
              </a:xfrm>
              <a:prstGeom prst="rect">
                <a:avLst/>
              </a:prstGeom>
              <a:blipFill rotWithShape="1">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81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Real </a:t>
            </a:r>
            <a:r>
              <a:rPr lang="en-US" dirty="0" err="1" smtClean="0"/>
              <a:t>vs</a:t>
            </a:r>
            <a:r>
              <a:rPr lang="en-US" dirty="0" smtClean="0"/>
              <a:t> Fake Solutions</a:t>
            </a:r>
            <a:endParaRPr lang="en-US" dirty="0"/>
          </a:p>
        </p:txBody>
      </p:sp>
      <p:sp>
        <p:nvSpPr>
          <p:cNvPr id="3" name="Content Placeholder 2"/>
          <p:cNvSpPr>
            <a:spLocks noGrp="1"/>
          </p:cNvSpPr>
          <p:nvPr>
            <p:ph idx="1"/>
          </p:nvPr>
        </p:nvSpPr>
        <p:spPr>
          <a:xfrm>
            <a:off x="609600" y="1600200"/>
            <a:ext cx="3810000" cy="457200"/>
          </a:xfrm>
        </p:spPr>
        <p:txBody>
          <a:bodyPr>
            <a:normAutofit fontScale="85000" lnSpcReduction="20000"/>
          </a:bodyPr>
          <a:lstStyle/>
          <a:p>
            <a:pPr marL="0" indent="0">
              <a:buNone/>
            </a:pPr>
            <a:r>
              <a:rPr lang="en-US" dirty="0" smtClean="0"/>
              <a:t> Real Solution</a:t>
            </a:r>
            <a:endParaRPr lang="en-US" dirty="0"/>
          </a:p>
        </p:txBody>
      </p:sp>
      <p:sp>
        <p:nvSpPr>
          <p:cNvPr id="4" name="Rectangle 3"/>
          <p:cNvSpPr/>
          <p:nvPr/>
        </p:nvSpPr>
        <p:spPr>
          <a:xfrm>
            <a:off x="762000" y="2057400"/>
            <a:ext cx="2939441" cy="3200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724400" y="1600200"/>
            <a:ext cx="3810000" cy="457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Fake Solution</a:t>
            </a:r>
            <a:endParaRPr lang="en-US" dirty="0"/>
          </a:p>
        </p:txBody>
      </p:sp>
      <p:cxnSp>
        <p:nvCxnSpPr>
          <p:cNvPr id="7" name="Straight Arrow Connector 6"/>
          <p:cNvCxnSpPr/>
          <p:nvPr/>
        </p:nvCxnSpPr>
        <p:spPr>
          <a:xfrm flipV="1">
            <a:off x="1644235" y="2273451"/>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2145268"/>
            <a:ext cx="886781" cy="369332"/>
          </a:xfrm>
          <a:prstGeom prst="rect">
            <a:avLst/>
          </a:prstGeom>
          <a:noFill/>
        </p:spPr>
        <p:txBody>
          <a:bodyPr wrap="none" rtlCol="0">
            <a:spAutoFit/>
          </a:bodyPr>
          <a:lstStyle/>
          <a:p>
            <a:r>
              <a:rPr lang="en-US" dirty="0" smtClean="0"/>
              <a:t>123456</a:t>
            </a:r>
            <a:endParaRPr lang="en-US" dirty="0"/>
          </a:p>
        </p:txBody>
      </p:sp>
      <p:sp>
        <p:nvSpPr>
          <p:cNvPr id="9" name="Rectangle 8"/>
          <p:cNvSpPr/>
          <p:nvPr/>
        </p:nvSpPr>
        <p:spPr>
          <a:xfrm>
            <a:off x="1386789" y="2642823"/>
            <a:ext cx="1889811" cy="14719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1118325594"/>
              </p:ext>
            </p:extLst>
          </p:nvPr>
        </p:nvGraphicFramePr>
        <p:xfrm>
          <a:off x="1271073" y="2786473"/>
          <a:ext cx="1853127" cy="1175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flipV="1">
            <a:off x="1893796" y="4160456"/>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3" name="Picture 2" descr="https://cdn1.iconfinder.com/data/icons/dot/256/man_person_mens_roo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789" y="436649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C:\temp\InkblotImages\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8852" y="4568553"/>
            <a:ext cx="274257" cy="2742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temp\InkblotImage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9539" y="4575603"/>
            <a:ext cx="274257" cy="27425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endCxn id="13" idx="2"/>
          </p:cNvCxnSpPr>
          <p:nvPr/>
        </p:nvCxnSpPr>
        <p:spPr>
          <a:xfrm flipV="1">
            <a:off x="994244" y="5128491"/>
            <a:ext cx="11545" cy="48373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3820" y="5642241"/>
            <a:ext cx="772969" cy="369332"/>
          </a:xfrm>
          <a:prstGeom prst="rect">
            <a:avLst/>
          </a:prstGeom>
          <a:noFill/>
        </p:spPr>
        <p:txBody>
          <a:bodyPr wrap="none" rtlCol="0">
            <a:spAutoFit/>
          </a:bodyPr>
          <a:lstStyle/>
          <a:p>
            <a:r>
              <a:rPr lang="en-US" dirty="0" smtClean="0"/>
              <a:t>Labels</a:t>
            </a:r>
            <a:endParaRPr lang="en-US" dirty="0"/>
          </a:p>
        </p:txBody>
      </p:sp>
      <p:cxnSp>
        <p:nvCxnSpPr>
          <p:cNvPr id="30" name="Straight Arrow Connector 29"/>
          <p:cNvCxnSpPr/>
          <p:nvPr/>
        </p:nvCxnSpPr>
        <p:spPr>
          <a:xfrm>
            <a:off x="1204371" y="4731204"/>
            <a:ext cx="358171" cy="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45902" y="4924501"/>
            <a:ext cx="0" cy="795985"/>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934553" y="4842810"/>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934553" y="4842810"/>
                <a:ext cx="378758" cy="369332"/>
              </a:xfrm>
              <a:prstGeom prst="rect">
                <a:avLst/>
              </a:prstGeom>
              <a:blipFill rotWithShape="1">
                <a:blip r:embed="rId11"/>
                <a:stretch>
                  <a:fillRect/>
                </a:stretch>
              </a:blipFill>
            </p:spPr>
            <p:txBody>
              <a:bodyPr/>
              <a:lstStyle/>
              <a:p>
                <a:r>
                  <a:rPr lang="en-US">
                    <a:noFill/>
                  </a:rPr>
                  <a:t> </a:t>
                </a:r>
              </a:p>
            </p:txBody>
          </p:sp>
        </mc:Fallback>
      </mc:AlternateContent>
      <p:sp>
        <p:nvSpPr>
          <p:cNvPr id="37" name="TextBox 36"/>
          <p:cNvSpPr txBox="1"/>
          <p:nvPr/>
        </p:nvSpPr>
        <p:spPr>
          <a:xfrm>
            <a:off x="1378838" y="5631766"/>
            <a:ext cx="1948678" cy="646331"/>
          </a:xfrm>
          <a:prstGeom prst="rect">
            <a:avLst/>
          </a:prstGeom>
          <a:noFill/>
        </p:spPr>
        <p:txBody>
          <a:bodyPr wrap="square" rtlCol="0">
            <a:spAutoFit/>
          </a:bodyPr>
          <a:lstStyle/>
          <a:p>
            <a:r>
              <a:rPr lang="en-US" dirty="0" smtClean="0"/>
              <a:t>Inkblots (permuted order)</a:t>
            </a:r>
            <a:endParaRPr lang="en-US" dirty="0"/>
          </a:p>
        </p:txBody>
      </p:sp>
      <p:cxnSp>
        <p:nvCxnSpPr>
          <p:cNvPr id="45" name="Straight Arrow Connector 44"/>
          <p:cNvCxnSpPr/>
          <p:nvPr/>
        </p:nvCxnSpPr>
        <p:spPr>
          <a:xfrm flipH="1" flipV="1">
            <a:off x="2243109" y="4974595"/>
            <a:ext cx="857822" cy="59967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3812242" y="5562600"/>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3812242" y="5562600"/>
                <a:ext cx="378758" cy="369332"/>
              </a:xfrm>
              <a:prstGeom prst="rect">
                <a:avLst/>
              </a:prstGeom>
              <a:blipFill rotWithShape="1">
                <a:blip r:embed="rId12"/>
                <a:stretch>
                  <a:fillRect/>
                </a:stretch>
              </a:blipFill>
            </p:spPr>
            <p:txBody>
              <a:bodyPr/>
              <a:lstStyle/>
              <a:p>
                <a:r>
                  <a:rPr lang="en-US">
                    <a:noFill/>
                  </a:rPr>
                  <a:t> </a:t>
                </a:r>
              </a:p>
            </p:txBody>
          </p:sp>
        </mc:Fallback>
      </mc:AlternateContent>
      <p:sp>
        <p:nvSpPr>
          <p:cNvPr id="11" name="Rectangle 10"/>
          <p:cNvSpPr/>
          <p:nvPr/>
        </p:nvSpPr>
        <p:spPr>
          <a:xfrm>
            <a:off x="2971800" y="5569497"/>
            <a:ext cx="960519" cy="369332"/>
          </a:xfrm>
          <a:prstGeom prst="rect">
            <a:avLst/>
          </a:prstGeom>
        </p:spPr>
        <p:txBody>
          <a:bodyPr wrap="none">
            <a:spAutoFit/>
          </a:bodyPr>
          <a:lstStyle/>
          <a:p>
            <a:r>
              <a:rPr lang="en-US" dirty="0" smtClean="0"/>
              <a:t>Solution</a:t>
            </a:r>
            <a:endParaRPr lang="en-US" dirty="0"/>
          </a:p>
        </p:txBody>
      </p:sp>
      <p:sp>
        <p:nvSpPr>
          <p:cNvPr id="48" name="Rectangle 47"/>
          <p:cNvSpPr/>
          <p:nvPr/>
        </p:nvSpPr>
        <p:spPr>
          <a:xfrm>
            <a:off x="4955242" y="2057400"/>
            <a:ext cx="3579158" cy="3200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5402362" y="2273451"/>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01378" y="2092998"/>
            <a:ext cx="886781" cy="369332"/>
          </a:xfrm>
          <a:prstGeom prst="rect">
            <a:avLst/>
          </a:prstGeom>
          <a:noFill/>
        </p:spPr>
        <p:txBody>
          <a:bodyPr wrap="none" rtlCol="0">
            <a:spAutoFit/>
          </a:bodyPr>
          <a:lstStyle/>
          <a:p>
            <a:r>
              <a:rPr lang="en-US" dirty="0" smtClean="0"/>
              <a:t>123456</a:t>
            </a:r>
            <a:endParaRPr lang="en-US" dirty="0"/>
          </a:p>
        </p:txBody>
      </p:sp>
      <p:sp>
        <p:nvSpPr>
          <p:cNvPr id="53" name="Rectangle 52"/>
          <p:cNvSpPr/>
          <p:nvPr/>
        </p:nvSpPr>
        <p:spPr>
          <a:xfrm>
            <a:off x="5144917" y="2642823"/>
            <a:ext cx="1484484" cy="14719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Diagram 53"/>
          <p:cNvGraphicFramePr/>
          <p:nvPr>
            <p:extLst>
              <p:ext uri="{D42A27DB-BD31-4B8C-83A1-F6EECF244321}">
                <p14:modId xmlns:p14="http://schemas.microsoft.com/office/powerpoint/2010/main" val="2680566190"/>
              </p:ext>
            </p:extLst>
          </p:nvPr>
        </p:nvGraphicFramePr>
        <p:xfrm>
          <a:off x="4837303" y="2790847"/>
          <a:ext cx="1853127" cy="11759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55" name="Straight Arrow Connector 54"/>
          <p:cNvCxnSpPr/>
          <p:nvPr/>
        </p:nvCxnSpPr>
        <p:spPr>
          <a:xfrm flipV="1">
            <a:off x="6087038" y="4160456"/>
            <a:ext cx="0" cy="3544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56" name="Picture 2" descr="https://cdn1.iconfinder.com/data/icons/dot/256/man_person_mens_roo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8031" y="436649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 descr="C:\temp\InkblotImages\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2094" y="4568553"/>
            <a:ext cx="274257" cy="27425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temp\InkblotImage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2781" y="4575603"/>
            <a:ext cx="274257" cy="274257"/>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a:endCxn id="56" idx="2"/>
          </p:cNvCxnSpPr>
          <p:nvPr/>
        </p:nvCxnSpPr>
        <p:spPr>
          <a:xfrm flipV="1">
            <a:off x="5187486" y="5128491"/>
            <a:ext cx="11545" cy="48373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807062" y="5642241"/>
            <a:ext cx="772969" cy="369332"/>
          </a:xfrm>
          <a:prstGeom prst="rect">
            <a:avLst/>
          </a:prstGeom>
          <a:noFill/>
        </p:spPr>
        <p:txBody>
          <a:bodyPr wrap="none" rtlCol="0">
            <a:spAutoFit/>
          </a:bodyPr>
          <a:lstStyle/>
          <a:p>
            <a:r>
              <a:rPr lang="en-US" dirty="0" smtClean="0"/>
              <a:t>Labels</a:t>
            </a:r>
            <a:endParaRPr lang="en-US" dirty="0"/>
          </a:p>
        </p:txBody>
      </p:sp>
      <p:cxnSp>
        <p:nvCxnSpPr>
          <p:cNvPr id="61" name="Straight Arrow Connector 60"/>
          <p:cNvCxnSpPr/>
          <p:nvPr/>
        </p:nvCxnSpPr>
        <p:spPr>
          <a:xfrm>
            <a:off x="5397613" y="4731204"/>
            <a:ext cx="358171" cy="0"/>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139144" y="4924501"/>
            <a:ext cx="0" cy="795985"/>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6207544" y="4888468"/>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6207544" y="4888468"/>
                <a:ext cx="378758" cy="369332"/>
              </a:xfrm>
              <a:prstGeom prst="rect">
                <a:avLst/>
              </a:prstGeom>
              <a:blipFill rotWithShape="1">
                <a:blip r:embed="rId18"/>
                <a:stretch>
                  <a:fillRect/>
                </a:stretch>
              </a:blipFill>
            </p:spPr>
            <p:txBody>
              <a:bodyPr/>
              <a:lstStyle/>
              <a:p>
                <a:r>
                  <a:rPr lang="en-US">
                    <a:noFill/>
                  </a:rPr>
                  <a:t> </a:t>
                </a:r>
              </a:p>
            </p:txBody>
          </p:sp>
        </mc:Fallback>
      </mc:AlternateContent>
      <p:sp>
        <p:nvSpPr>
          <p:cNvPr id="64" name="TextBox 63"/>
          <p:cNvSpPr txBox="1"/>
          <p:nvPr/>
        </p:nvSpPr>
        <p:spPr>
          <a:xfrm>
            <a:off x="5572080" y="5631766"/>
            <a:ext cx="1948678" cy="646331"/>
          </a:xfrm>
          <a:prstGeom prst="rect">
            <a:avLst/>
          </a:prstGeom>
          <a:noFill/>
        </p:spPr>
        <p:txBody>
          <a:bodyPr wrap="square" rtlCol="0">
            <a:spAutoFit/>
          </a:bodyPr>
          <a:lstStyle/>
          <a:p>
            <a:r>
              <a:rPr lang="en-US" dirty="0" smtClean="0"/>
              <a:t>Inkblots (permuted order)</a:t>
            </a:r>
            <a:endParaRPr lang="en-US" dirty="0"/>
          </a:p>
        </p:txBody>
      </p:sp>
      <p:cxnSp>
        <p:nvCxnSpPr>
          <p:cNvPr id="65" name="Straight Arrow Connector 64"/>
          <p:cNvCxnSpPr/>
          <p:nvPr/>
        </p:nvCxnSpPr>
        <p:spPr>
          <a:xfrm flipV="1">
            <a:off x="7544921" y="4414052"/>
            <a:ext cx="3597" cy="1043523"/>
          </a:xfrm>
          <a:prstGeom prst="straightConnector1">
            <a:avLst/>
          </a:prstGeom>
          <a:ln w="381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7711573" y="572845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r>
                        <a:rPr lang="en-US" b="0" i="1" smtClean="0">
                          <a:latin typeface="Cambria Math"/>
                        </a:rPr>
                        <m:t>′</m:t>
                      </m:r>
                    </m:oMath>
                  </m:oMathPara>
                </a14:m>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7711573" y="5728453"/>
                <a:ext cx="433132" cy="369332"/>
              </a:xfrm>
              <a:prstGeom prst="rect">
                <a:avLst/>
              </a:prstGeom>
              <a:blipFill rotWithShape="1">
                <a:blip r:embed="rId19"/>
                <a:stretch>
                  <a:fillRect/>
                </a:stretch>
              </a:blipFill>
            </p:spPr>
            <p:txBody>
              <a:bodyPr/>
              <a:lstStyle/>
              <a:p>
                <a:r>
                  <a:rPr lang="en-US">
                    <a:noFill/>
                  </a:rPr>
                  <a:t> </a:t>
                </a:r>
              </a:p>
            </p:txBody>
          </p:sp>
        </mc:Fallback>
      </mc:AlternateContent>
      <p:sp>
        <p:nvSpPr>
          <p:cNvPr id="67" name="Rectangle 66"/>
          <p:cNvSpPr/>
          <p:nvPr/>
        </p:nvSpPr>
        <p:spPr>
          <a:xfrm>
            <a:off x="7275994" y="5457575"/>
            <a:ext cx="1435778" cy="369332"/>
          </a:xfrm>
          <a:prstGeom prst="rect">
            <a:avLst/>
          </a:prstGeom>
        </p:spPr>
        <p:txBody>
          <a:bodyPr wrap="none">
            <a:spAutoFit/>
          </a:bodyPr>
          <a:lstStyle/>
          <a:p>
            <a:r>
              <a:rPr lang="en-US" dirty="0" smtClean="0"/>
              <a:t>Fake Solution</a:t>
            </a:r>
            <a:endParaRPr lang="en-US" dirty="0"/>
          </a:p>
        </p:txBody>
      </p:sp>
      <mc:AlternateContent xmlns:mc="http://schemas.openxmlformats.org/markup-compatibility/2006" xmlns:a14="http://schemas.microsoft.com/office/drawing/2010/main">
        <mc:Choice Requires="a14">
          <p:sp>
            <p:nvSpPr>
              <p:cNvPr id="68" name="TextBox 67"/>
              <p:cNvSpPr txBox="1"/>
              <p:nvPr/>
            </p:nvSpPr>
            <p:spPr>
              <a:xfrm>
                <a:off x="7663690" y="4555169"/>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a:rPr>
                        <m:t>𝜋</m:t>
                      </m:r>
                      <m:r>
                        <a:rPr lang="en-US" b="0" i="1" smtClean="0">
                          <a:latin typeface="Cambria Math"/>
                        </a:rPr>
                        <m:t>′</m:t>
                      </m:r>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7663690" y="4555169"/>
                <a:ext cx="433132" cy="369332"/>
              </a:xfrm>
              <a:prstGeom prst="rect">
                <a:avLst/>
              </a:prstGeom>
              <a:blipFill rotWithShape="1">
                <a:blip r:embed="rId20"/>
                <a:stretch>
                  <a:fillRect/>
                </a:stretch>
              </a:blipFill>
            </p:spPr>
            <p:txBody>
              <a:bodyPr/>
              <a:lstStyle/>
              <a:p>
                <a:r>
                  <a:rPr lang="en-US">
                    <a:noFill/>
                  </a:rPr>
                  <a:t> </a:t>
                </a:r>
              </a:p>
            </p:txBody>
          </p:sp>
        </mc:Fallback>
      </mc:AlternateContent>
      <p:sp>
        <p:nvSpPr>
          <p:cNvPr id="34" name="Rectangle 33"/>
          <p:cNvSpPr/>
          <p:nvPr/>
        </p:nvSpPr>
        <p:spPr>
          <a:xfrm>
            <a:off x="6858000" y="2642824"/>
            <a:ext cx="1440012" cy="172366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p:cNvSpPr txBox="1"/>
              <p:nvPr/>
            </p:nvSpPr>
            <p:spPr>
              <a:xfrm>
                <a:off x="6887850" y="3283527"/>
                <a:ext cx="1454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𝐻</m:t>
                      </m:r>
                      <m:r>
                        <a:rPr lang="en-US" b="0" i="1" baseline="-25000" smtClean="0">
                          <a:latin typeface="Cambria Math"/>
                        </a:rPr>
                        <m:t>𝑚𝑖𝑛</m:t>
                      </m:r>
                      <m:d>
                        <m:dPr>
                          <m:ctrlPr>
                            <a:rPr lang="en-US" b="0" i="1" smtClean="0">
                              <a:latin typeface="Cambria Math"/>
                            </a:rPr>
                          </m:ctrlPr>
                        </m:dPr>
                        <m:e>
                          <m:r>
                            <a:rPr lang="en-US" b="0" i="1" smtClean="0">
                              <a:latin typeface="Cambria Math"/>
                            </a:rPr>
                            <m:t>𝑅</m:t>
                          </m:r>
                        </m:e>
                      </m:d>
                      <m:r>
                        <a:rPr lang="en-US" b="0" i="1" smtClean="0">
                          <a:latin typeface="Cambria Math"/>
                          <a:ea typeface="Cambria Math"/>
                        </a:rPr>
                        <m:t>≥</m:t>
                      </m:r>
                      <m:r>
                        <a:rPr lang="en-US" i="1">
                          <a:latin typeface="Cambria Math"/>
                          <a:ea typeface="Cambria Math"/>
                        </a:rPr>
                        <m:t>𝜇</m:t>
                      </m:r>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6887850" y="3283527"/>
                <a:ext cx="1454372" cy="369332"/>
              </a:xfrm>
              <a:prstGeom prst="rect">
                <a:avLst/>
              </a:prstGeom>
              <a:blipFill rotWithShape="1">
                <a:blip r:embed="rId21"/>
                <a:stretch>
                  <a:fillRect b="-5000"/>
                </a:stretch>
              </a:blipFill>
            </p:spPr>
            <p:txBody>
              <a:bodyPr/>
              <a:lstStyle/>
              <a:p>
                <a:r>
                  <a:rPr lang="en-US">
                    <a:noFill/>
                  </a:rPr>
                  <a:t> </a:t>
                </a:r>
              </a:p>
            </p:txBody>
          </p:sp>
        </mc:Fallback>
      </mc:AlternateContent>
      <p:sp>
        <p:nvSpPr>
          <p:cNvPr id="70" name="Rectangle 69"/>
          <p:cNvSpPr/>
          <p:nvPr/>
        </p:nvSpPr>
        <p:spPr>
          <a:xfrm>
            <a:off x="6791830" y="2254175"/>
            <a:ext cx="1506182" cy="369332"/>
          </a:xfrm>
          <a:prstGeom prst="rect">
            <a:avLst/>
          </a:prstGeom>
        </p:spPr>
        <p:txBody>
          <a:bodyPr wrap="none">
            <a:spAutoFit/>
          </a:bodyPr>
          <a:lstStyle/>
          <a:p>
            <a:r>
              <a:rPr lang="en-US" dirty="0" smtClean="0"/>
              <a:t>Distribution</a:t>
            </a:r>
            <a:r>
              <a:rPr lang="en-US" b="1" dirty="0" smtClean="0"/>
              <a:t> </a:t>
            </a:r>
            <a:r>
              <a:rPr lang="en-US" dirty="0" smtClean="0"/>
              <a:t>R</a:t>
            </a:r>
            <a:endParaRPr lang="en-US" dirty="0"/>
          </a:p>
        </p:txBody>
      </p:sp>
      <mc:AlternateContent xmlns:mc="http://schemas.openxmlformats.org/markup-compatibility/2006" xmlns:a14="http://schemas.microsoft.com/office/drawing/2010/main">
        <mc:Choice Requires="a14">
          <p:sp>
            <p:nvSpPr>
              <p:cNvPr id="71" name="TextBox 70"/>
              <p:cNvSpPr txBox="1"/>
              <p:nvPr/>
            </p:nvSpPr>
            <p:spPr>
              <a:xfrm>
                <a:off x="3886200" y="2971800"/>
                <a:ext cx="1065548" cy="753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dirty="0" smtClean="0">
                          <a:latin typeface="Cambria Math"/>
                          <a:ea typeface="Cambria Math"/>
                        </a:rPr>
                        <m:t>≈</m:t>
                      </m:r>
                      <m:r>
                        <a:rPr lang="en-US" sz="4400" i="1" baseline="-25000" dirty="0" smtClean="0">
                          <a:latin typeface="Cambria Math"/>
                          <a:ea typeface="Cambria Math"/>
                        </a:rPr>
                        <m:t>𝛿</m:t>
                      </m:r>
                    </m:oMath>
                  </m:oMathPara>
                </a14:m>
                <a:endParaRPr lang="en-US" sz="4400" baseline="-25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3886200" y="2971800"/>
                <a:ext cx="1065548" cy="753861"/>
              </a:xfrm>
              <a:prstGeom prst="rect">
                <a:avLst/>
              </a:prstGeom>
              <a:blipFill rotWithShape="1">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51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 </a:t>
                </a:r>
                <a14:m>
                  <m:oMath xmlns:m="http://schemas.openxmlformats.org/officeDocument/2006/math">
                    <m:d>
                      <m:dPr>
                        <m:ctrlPr>
                          <a:rPr lang="en-US" i="1" smtClean="0">
                            <a:latin typeface="Cambria Math"/>
                          </a:rPr>
                        </m:ctrlPr>
                      </m:dPr>
                      <m:e>
                        <m:r>
                          <a:rPr lang="en-US" i="1" smtClean="0">
                            <a:latin typeface="Cambria Math"/>
                            <a:ea typeface="Cambria Math"/>
                          </a:rPr>
                          <m:t>𝛼</m:t>
                        </m:r>
                        <m:r>
                          <a:rPr lang="en-US" b="0" i="1" smtClean="0">
                            <a:latin typeface="Cambria Math"/>
                            <a:ea typeface="Cambria Math"/>
                          </a:rPr>
                          <m:t>,</m:t>
                        </m:r>
                        <m:r>
                          <a:rPr lang="en-US" i="1" smtClean="0">
                            <a:latin typeface="Cambria Math"/>
                            <a:ea typeface="Cambria Math"/>
                          </a:rPr>
                          <m:t>𝛽</m:t>
                        </m:r>
                        <m:r>
                          <a:rPr lang="en-US" b="0" i="1" smtClean="0">
                            <a:latin typeface="Cambria Math"/>
                            <a:ea typeface="Cambria Math"/>
                          </a:rPr>
                          <m:t>,</m:t>
                        </m:r>
                        <m:r>
                          <a:rPr lang="en-US" i="1" smtClean="0">
                            <a:latin typeface="Cambria Math"/>
                            <a:ea typeface="Cambria Math"/>
                          </a:rPr>
                          <m:t>𝜀</m:t>
                        </m:r>
                        <m:r>
                          <a:rPr lang="en-US" b="0" i="1" smtClean="0">
                            <a:latin typeface="Cambria Math"/>
                            <a:ea typeface="Cambria Math"/>
                          </a:rPr>
                          <m:t>,</m:t>
                        </m:r>
                        <m:r>
                          <a:rPr lang="en-US" i="1" smtClean="0">
                            <a:latin typeface="Cambria Math"/>
                            <a:ea typeface="Cambria Math"/>
                          </a:rPr>
                          <m:t>𝛿</m:t>
                        </m:r>
                        <m:r>
                          <a:rPr lang="en-US" b="0" i="1" smtClean="0">
                            <a:latin typeface="Cambria Math"/>
                            <a:ea typeface="Cambria Math"/>
                          </a:rPr>
                          <m:t>,</m:t>
                        </m:r>
                        <m:r>
                          <a:rPr lang="en-US" i="1" smtClean="0">
                            <a:latin typeface="Cambria Math"/>
                            <a:ea typeface="Cambria Math"/>
                          </a:rPr>
                          <m:t>𝜇</m:t>
                        </m:r>
                      </m:e>
                    </m:d>
                  </m:oMath>
                </a14:m>
                <a:r>
                  <a:rPr lang="en-US" dirty="0" smtClean="0"/>
                  <a:t>-GOTCHA is</a:t>
                </a:r>
              </a:p>
              <a:p>
                <a:pPr lvl="1"/>
                <a:r>
                  <a:rPr lang="en-US" dirty="0" smtClean="0"/>
                  <a:t> </a:t>
                </a:r>
                <a14:m>
                  <m:oMath xmlns:m="http://schemas.openxmlformats.org/officeDocument/2006/math">
                    <m:d>
                      <m:dPr>
                        <m:ctrlPr>
                          <a:rPr lang="en-US" i="1">
                            <a:latin typeface="Cambria Math"/>
                          </a:rPr>
                        </m:ctrlPr>
                      </m:dPr>
                      <m:e>
                        <m:r>
                          <a:rPr lang="en-US" i="1">
                            <a:latin typeface="Cambria Math"/>
                            <a:ea typeface="Cambria Math"/>
                          </a:rPr>
                          <m:t>𝛼</m:t>
                        </m:r>
                        <m:r>
                          <a:rPr lang="en-US" i="1">
                            <a:latin typeface="Cambria Math"/>
                            <a:ea typeface="Cambria Math"/>
                          </a:rPr>
                          <m:t>,</m:t>
                        </m:r>
                        <m:r>
                          <a:rPr lang="en-US" i="1">
                            <a:latin typeface="Cambria Math"/>
                            <a:ea typeface="Cambria Math"/>
                          </a:rPr>
                          <m:t>𝛽</m:t>
                        </m:r>
                      </m:e>
                    </m:d>
                  </m:oMath>
                </a14:m>
                <a:r>
                  <a:rPr lang="en-US" dirty="0" smtClean="0"/>
                  <a:t>-Usable</a:t>
                </a:r>
              </a:p>
              <a:p>
                <a:pPr lvl="2"/>
                <a:r>
                  <a:rPr lang="en-US" dirty="0"/>
                  <a:t>e.g. </a:t>
                </a:r>
                <a14:m>
                  <m:oMath xmlns:m="http://schemas.openxmlformats.org/officeDocument/2006/math">
                    <m:r>
                      <a:rPr lang="en-US" i="1">
                        <a:latin typeface="Cambria Math"/>
                        <a:ea typeface="Cambria Math"/>
                      </a:rPr>
                      <m:t>𝛽</m:t>
                    </m:r>
                  </m:oMath>
                </a14:m>
                <a:r>
                  <a:rPr lang="en-US" dirty="0" smtClean="0"/>
                  <a:t> fraction of users can consistently solve real puzzles with at most </a:t>
                </a:r>
                <a14:m>
                  <m:oMath xmlns:m="http://schemas.openxmlformats.org/officeDocument/2006/math">
                    <m:r>
                      <a:rPr lang="en-US" i="1">
                        <a:latin typeface="Cambria Math"/>
                        <a:ea typeface="Cambria Math"/>
                      </a:rPr>
                      <m:t>𝛼</m:t>
                    </m:r>
                  </m:oMath>
                </a14:m>
                <a:r>
                  <a:rPr lang="en-US" dirty="0" smtClean="0"/>
                  <a:t> mistakes</a:t>
                </a:r>
              </a:p>
              <a:p>
                <a:pPr lvl="1"/>
                <a14:m>
                  <m:oMath xmlns:m="http://schemas.openxmlformats.org/officeDocument/2006/math">
                    <m:d>
                      <m:dPr>
                        <m:ctrlPr>
                          <a:rPr lang="en-US" i="1">
                            <a:latin typeface="Cambria Math"/>
                          </a:rPr>
                        </m:ctrlPr>
                      </m:dPr>
                      <m:e>
                        <m:r>
                          <a:rPr lang="en-US" i="1">
                            <a:latin typeface="Cambria Math"/>
                            <a:ea typeface="Cambria Math"/>
                          </a:rPr>
                          <m:t>𝜀</m:t>
                        </m:r>
                        <m:r>
                          <a:rPr lang="en-US" i="1">
                            <a:latin typeface="Cambria Math"/>
                            <a:ea typeface="Cambria Math"/>
                          </a:rPr>
                          <m:t>,</m:t>
                        </m:r>
                        <m:r>
                          <a:rPr lang="en-US" i="1">
                            <a:latin typeface="Cambria Math"/>
                            <a:ea typeface="Cambria Math"/>
                          </a:rPr>
                          <m:t>𝛿</m:t>
                        </m:r>
                        <m:r>
                          <a:rPr lang="en-US" i="1">
                            <a:latin typeface="Cambria Math"/>
                            <a:ea typeface="Cambria Math"/>
                          </a:rPr>
                          <m:t>,</m:t>
                        </m:r>
                        <m:r>
                          <a:rPr lang="en-US" i="1">
                            <a:latin typeface="Cambria Math"/>
                            <a:ea typeface="Cambria Math"/>
                          </a:rPr>
                          <m:t>𝜇</m:t>
                        </m:r>
                      </m:e>
                    </m:d>
                  </m:oMath>
                </a14:m>
                <a:r>
                  <a:rPr lang="en-US" dirty="0" smtClean="0"/>
                  <a:t>-Secure</a:t>
                </a:r>
              </a:p>
              <a:p>
                <a:pPr lvl="2"/>
                <a:r>
                  <a:rPr lang="en-US" dirty="0" smtClean="0"/>
                  <a:t>Adversary can’t distinguish between real puzzles and fake puzzles with advantage </a:t>
                </a:r>
                <a14:m>
                  <m:oMath xmlns:m="http://schemas.openxmlformats.org/officeDocument/2006/math">
                    <m:r>
                      <a:rPr lang="en-US" i="1">
                        <a:latin typeface="Cambria Math"/>
                        <a:ea typeface="Cambria Math"/>
                      </a:rPr>
                      <m:t>𝜀</m:t>
                    </m:r>
                  </m:oMath>
                </a14:m>
                <a:endParaRPr lang="en-US" dirty="0" smtClean="0"/>
              </a:p>
              <a:p>
                <a:pPr lvl="2"/>
                <a:r>
                  <a:rPr lang="en-US" dirty="0" smtClean="0"/>
                  <a:t>Adversary can’t distinguish between real solution and distribution over fake solutions with advantage </a:t>
                </a:r>
                <a14:m>
                  <m:oMath xmlns:m="http://schemas.openxmlformats.org/officeDocument/2006/math">
                    <m:r>
                      <a:rPr lang="en-US" i="1">
                        <a:latin typeface="Cambria Math"/>
                        <a:ea typeface="Cambria Math"/>
                      </a:rPr>
                      <m:t>𝛿</m:t>
                    </m:r>
                    <m:r>
                      <a:rPr lang="en-US" b="0" i="0" smtClean="0">
                        <a:latin typeface="Cambria Math"/>
                        <a:ea typeface="Cambria Math"/>
                      </a:rPr>
                      <m:t> </m:t>
                    </m:r>
                  </m:oMath>
                </a14:m>
                <a:r>
                  <a:rPr lang="en-US" dirty="0" smtClean="0"/>
                  <a:t>when the fake solutions drawn from a distribution R with high minimum entropy </a:t>
                </a:r>
                <a14:m>
                  <m:oMath xmlns:m="http://schemas.openxmlformats.org/officeDocument/2006/math">
                    <m:r>
                      <a:rPr lang="en-US" i="1">
                        <a:latin typeface="Cambria Math"/>
                        <a:ea typeface="Cambria Math"/>
                      </a:rPr>
                      <m:t>𝜇</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2695" r="-1630"/>
                </a:stretch>
              </a:blipFill>
            </p:spPr>
            <p:txBody>
              <a:bodyPr/>
              <a:lstStyle/>
              <a:p>
                <a:r>
                  <a:rPr lang="en-US">
                    <a:noFill/>
                  </a:rPr>
                  <a:t> </a:t>
                </a:r>
              </a:p>
            </p:txBody>
          </p:sp>
        </mc:Fallback>
      </mc:AlternateContent>
    </p:spTree>
    <p:extLst>
      <p:ext uri="{BB962C8B-B14F-4D97-AF65-F5344CB8AC3E}">
        <p14:creationId xmlns:p14="http://schemas.microsoft.com/office/powerpoint/2010/main" val="1850339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3733800"/>
            <a:ext cx="5715000" cy="78682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4623375"/>
            <a:ext cx="5715000" cy="78682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Offline Attacks are Expensive!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0091"/>
            <a:ext cx="6781800" cy="220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762000" y="3810000"/>
                <a:ext cx="1081578" cy="573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𝑛</m:t>
                      </m:r>
                      <m:r>
                        <a:rPr lang="en-US" sz="3200" b="0" i="1" baseline="-25000" smtClean="0">
                          <a:latin typeface="Cambria Math"/>
                        </a:rPr>
                        <m:t>𝐻</m:t>
                      </m:r>
                      <m:r>
                        <a:rPr lang="en-US" sz="3200" b="0" i="1" smtClean="0">
                          <a:latin typeface="Cambria Math"/>
                        </a:rPr>
                        <m:t>𝑐</m:t>
                      </m:r>
                      <m:r>
                        <a:rPr lang="en-US" sz="3200" b="0" i="1" baseline="-25000" smtClean="0">
                          <a:latin typeface="Cambria Math"/>
                        </a:rPr>
                        <m:t>𝐻</m:t>
                      </m:r>
                    </m:oMath>
                  </m:oMathPara>
                </a14:m>
                <a:endParaRPr lang="en-US" sz="3200" baseline="-25000" dirty="0"/>
              </a:p>
            </p:txBody>
          </p:sp>
        </mc:Choice>
        <mc:Fallback xmlns="">
          <p:sp>
            <p:nvSpPr>
              <p:cNvPr id="4" name="TextBox 3"/>
              <p:cNvSpPr txBox="1">
                <a:spLocks noRot="1" noChangeAspect="1" noMove="1" noResize="1" noEditPoints="1" noAdjustHandles="1" noChangeArrowheads="1" noChangeShapeType="1" noTextEdit="1"/>
              </p:cNvSpPr>
              <p:nvPr/>
            </p:nvSpPr>
            <p:spPr>
              <a:xfrm>
                <a:off x="762000" y="3810000"/>
                <a:ext cx="1081578" cy="57342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7400" y="4760573"/>
                <a:ext cx="1756828" cy="573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𝛾</m:t>
                      </m:r>
                      <m:d>
                        <m:dPr>
                          <m:begChr m:val="|"/>
                          <m:endChr m:val="|"/>
                          <m:ctrlPr>
                            <a:rPr lang="en-US" sz="3200" i="1" smtClean="0">
                              <a:latin typeface="Cambria Math"/>
                              <a:ea typeface="Cambria Math"/>
                            </a:rPr>
                          </m:ctrlPr>
                        </m:dPr>
                        <m:e>
                          <m:r>
                            <a:rPr lang="en-US" sz="3200" b="0" i="1" smtClean="0">
                              <a:latin typeface="Cambria Math"/>
                              <a:ea typeface="Cambria Math"/>
                            </a:rPr>
                            <m:t>𝐷</m:t>
                          </m:r>
                        </m:e>
                      </m:d>
                      <m:r>
                        <a:rPr lang="en-US" sz="3200" b="0" i="1" smtClean="0">
                          <a:latin typeface="Cambria Math"/>
                          <a:ea typeface="Cambria Math"/>
                        </a:rPr>
                        <m:t>2</m:t>
                      </m:r>
                      <m:r>
                        <a:rPr lang="en-US" sz="3200" b="0" i="1" baseline="30000" smtClean="0">
                          <a:latin typeface="Cambria Math"/>
                          <a:ea typeface="Cambria Math"/>
                        </a:rPr>
                        <m:t>𝜇</m:t>
                      </m:r>
                      <m:r>
                        <a:rPr lang="en-US" sz="3200" i="1">
                          <a:latin typeface="Cambria Math"/>
                        </a:rPr>
                        <m:t>𝑐</m:t>
                      </m:r>
                      <m:r>
                        <a:rPr lang="en-US" sz="3200" b="0" i="1" baseline="-25000" smtClean="0">
                          <a:latin typeface="Cambria Math"/>
                        </a:rPr>
                        <m:t>h</m:t>
                      </m:r>
                    </m:oMath>
                  </m:oMathPara>
                </a14:m>
                <a:endParaRPr lang="en-US" sz="3200" baseline="-25000" dirty="0"/>
              </a:p>
            </p:txBody>
          </p:sp>
        </mc:Choice>
        <mc:Fallback xmlns="">
          <p:sp>
            <p:nvSpPr>
              <p:cNvPr id="6" name="TextBox 5"/>
              <p:cNvSpPr txBox="1">
                <a:spLocks noRot="1" noChangeAspect="1" noMove="1" noResize="1" noEditPoints="1" noAdjustHandles="1" noChangeArrowheads="1" noChangeShapeType="1" noTextEdit="1"/>
              </p:cNvSpPr>
              <p:nvPr/>
            </p:nvSpPr>
            <p:spPr>
              <a:xfrm>
                <a:off x="787400" y="4760573"/>
                <a:ext cx="1756828" cy="573427"/>
              </a:xfrm>
              <a:prstGeom prst="rect">
                <a:avLst/>
              </a:prstGeom>
              <a:blipFill rotWithShape="1">
                <a:blip r:embed="rId5"/>
                <a:stretch>
                  <a:fillRect/>
                </a:stretch>
              </a:blipFill>
            </p:spPr>
            <p:txBody>
              <a:bodyPr/>
              <a:lstStyle/>
              <a:p>
                <a:r>
                  <a:rPr lang="en-US">
                    <a:noFill/>
                  </a:rPr>
                  <a:t> </a:t>
                </a:r>
              </a:p>
            </p:txBody>
          </p:sp>
        </mc:Fallback>
      </mc:AlternateContent>
      <p:sp>
        <p:nvSpPr>
          <p:cNvPr id="5" name="TextBox 4"/>
          <p:cNvSpPr txBox="1"/>
          <p:nvPr/>
        </p:nvSpPr>
        <p:spPr>
          <a:xfrm>
            <a:off x="2667000" y="3810000"/>
            <a:ext cx="3695435" cy="584775"/>
          </a:xfrm>
          <a:prstGeom prst="rect">
            <a:avLst/>
          </a:prstGeom>
          <a:noFill/>
        </p:spPr>
        <p:txBody>
          <a:bodyPr wrap="none" rtlCol="0">
            <a:spAutoFit/>
          </a:bodyPr>
          <a:lstStyle/>
          <a:p>
            <a:r>
              <a:rPr lang="en-US" sz="3200" dirty="0" smtClean="0"/>
              <a:t>Cost of Human Labor</a:t>
            </a:r>
            <a:endParaRPr lang="en-US" sz="3200" dirty="0"/>
          </a:p>
        </p:txBody>
      </p:sp>
      <p:sp>
        <p:nvSpPr>
          <p:cNvPr id="9" name="TextBox 8"/>
          <p:cNvSpPr txBox="1"/>
          <p:nvPr/>
        </p:nvSpPr>
        <p:spPr>
          <a:xfrm>
            <a:off x="2770254" y="4724400"/>
            <a:ext cx="3630546" cy="584775"/>
          </a:xfrm>
          <a:prstGeom prst="rect">
            <a:avLst/>
          </a:prstGeom>
          <a:noFill/>
        </p:spPr>
        <p:txBody>
          <a:bodyPr wrap="none" rtlCol="0">
            <a:spAutoFit/>
          </a:bodyPr>
          <a:lstStyle/>
          <a:p>
            <a:r>
              <a:rPr lang="en-US" sz="3200" dirty="0" smtClean="0"/>
              <a:t>Cost of Computation</a:t>
            </a:r>
            <a:endParaRPr lang="en-US" sz="3200" dirty="0"/>
          </a:p>
        </p:txBody>
      </p:sp>
    </p:spTree>
    <p:extLst>
      <p:ext uri="{BB962C8B-B14F-4D97-AF65-F5344CB8AC3E}">
        <p14:creationId xmlns:p14="http://schemas.microsoft.com/office/powerpoint/2010/main" val="24814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4" grpId="0"/>
      <p:bldP spid="6" grpId="0"/>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GOTCHA stand for?</a:t>
            </a:r>
            <a:endParaRPr lang="en-US" dirty="0"/>
          </a:p>
        </p:txBody>
      </p:sp>
      <p:sp>
        <p:nvSpPr>
          <p:cNvPr id="3" name="Content Placeholder 2"/>
          <p:cNvSpPr>
            <a:spLocks noGrp="1"/>
          </p:cNvSpPr>
          <p:nvPr>
            <p:ph idx="1"/>
          </p:nvPr>
        </p:nvSpPr>
        <p:spPr/>
        <p:txBody>
          <a:bodyPr/>
          <a:lstStyle/>
          <a:p>
            <a:r>
              <a:rPr lang="en-US" dirty="0" smtClean="0"/>
              <a:t>Generating </a:t>
            </a:r>
            <a:r>
              <a:rPr lang="en-US" dirty="0" err="1" smtClean="0"/>
              <a:t>panOptic</a:t>
            </a:r>
            <a:r>
              <a:rPr lang="en-US" dirty="0" smtClean="0"/>
              <a:t> Turing Tests to Tell Computers and Humans </a:t>
            </a:r>
            <a:r>
              <a:rPr lang="en-US" dirty="0" err="1" smtClean="0"/>
              <a:t>Appart</a:t>
            </a:r>
            <a:endParaRPr lang="en-US" dirty="0"/>
          </a:p>
        </p:txBody>
      </p:sp>
      <p:pic>
        <p:nvPicPr>
          <p:cNvPr id="4098" name="Picture 2" descr="http://philosophyforchange.files.wordpress.com/2012/06/real-panopt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67000"/>
            <a:ext cx="4724400" cy="399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9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Offline Dictionary Attacks</a:t>
            </a:r>
          </a:p>
          <a:p>
            <a:r>
              <a:rPr lang="en-US" dirty="0"/>
              <a:t>Goal: Require Human Interaction</a:t>
            </a:r>
          </a:p>
          <a:p>
            <a:r>
              <a:rPr lang="en-US" dirty="0" smtClean="0"/>
              <a:t>GOTCHAs</a:t>
            </a:r>
          </a:p>
          <a:p>
            <a:r>
              <a:rPr lang="en-US" b="1" dirty="0" smtClean="0"/>
              <a:t>User Study</a:t>
            </a:r>
          </a:p>
          <a:p>
            <a:pPr lvl="1"/>
            <a:r>
              <a:rPr lang="en-US" b="1" dirty="0" smtClean="0"/>
              <a:t>Protocol</a:t>
            </a:r>
          </a:p>
          <a:p>
            <a:pPr lvl="1"/>
            <a:r>
              <a:rPr lang="en-US" b="1" dirty="0" smtClean="0"/>
              <a:t>Results</a:t>
            </a:r>
          </a:p>
          <a:p>
            <a:pPr lvl="1"/>
            <a:r>
              <a:rPr lang="en-US" b="1" dirty="0" smtClean="0"/>
              <a:t>Discussion</a:t>
            </a:r>
          </a:p>
          <a:p>
            <a:r>
              <a:rPr lang="en-US" dirty="0" smtClean="0"/>
              <a:t>Challenge</a:t>
            </a:r>
          </a:p>
          <a:p>
            <a:endParaRPr lang="en-US" dirty="0"/>
          </a:p>
        </p:txBody>
      </p:sp>
    </p:spTree>
    <p:extLst>
      <p:ext uri="{BB962C8B-B14F-4D97-AF65-F5344CB8AC3E}">
        <p14:creationId xmlns:p14="http://schemas.microsoft.com/office/powerpoint/2010/main" val="645032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Protocol</a:t>
            </a:r>
            <a:endParaRPr lang="en-US" dirty="0"/>
          </a:p>
        </p:txBody>
      </p:sp>
      <p:sp>
        <p:nvSpPr>
          <p:cNvPr id="3" name="Content Placeholder 2"/>
          <p:cNvSpPr>
            <a:spLocks noGrp="1"/>
          </p:cNvSpPr>
          <p:nvPr>
            <p:ph idx="1"/>
          </p:nvPr>
        </p:nvSpPr>
        <p:spPr/>
        <p:txBody>
          <a:bodyPr>
            <a:normAutofit lnSpcReduction="10000"/>
          </a:bodyPr>
          <a:lstStyle/>
          <a:p>
            <a:r>
              <a:rPr lang="en-US" dirty="0" smtClean="0"/>
              <a:t>Participants recruited on Amazon Mechanical Turk</a:t>
            </a:r>
          </a:p>
          <a:p>
            <a:r>
              <a:rPr lang="en-US" dirty="0" smtClean="0"/>
              <a:t>Labeling Phase</a:t>
            </a:r>
          </a:p>
          <a:p>
            <a:pPr lvl="1"/>
            <a:r>
              <a:rPr lang="en-US" dirty="0" smtClean="0"/>
              <a:t>Participants asked to label 10 Inkblot images</a:t>
            </a:r>
          </a:p>
          <a:p>
            <a:pPr lvl="1"/>
            <a:r>
              <a:rPr lang="en-US" dirty="0" smtClean="0"/>
              <a:t>Paid $1</a:t>
            </a:r>
          </a:p>
          <a:p>
            <a:r>
              <a:rPr lang="en-US" dirty="0" smtClean="0"/>
              <a:t>Matching Phase</a:t>
            </a:r>
            <a:endParaRPr lang="en-US" dirty="0"/>
          </a:p>
          <a:p>
            <a:pPr lvl="1"/>
            <a:r>
              <a:rPr lang="en-US" dirty="0" smtClean="0"/>
              <a:t>Participants asked to match their labels after 10 days.</a:t>
            </a:r>
          </a:p>
          <a:p>
            <a:pPr lvl="1"/>
            <a:r>
              <a:rPr lang="en-US" dirty="0" smtClean="0"/>
              <a:t>Paid $1 (even if answers were wrong)</a:t>
            </a:r>
            <a:endParaRPr lang="en-US" dirty="0"/>
          </a:p>
        </p:txBody>
      </p:sp>
    </p:spTree>
    <p:extLst>
      <p:ext uri="{BB962C8B-B14F-4D97-AF65-F5344CB8AC3E}">
        <p14:creationId xmlns:p14="http://schemas.microsoft.com/office/powerpoint/2010/main" val="336839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 in the Blogosphere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89508"/>
            <a:ext cx="59436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06" y="3465945"/>
            <a:ext cx="57435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0192" t="25800" r="40515" b="26035"/>
          <a:stretch/>
        </p:blipFill>
        <p:spPr bwMode="auto">
          <a:xfrm>
            <a:off x="4876800" y="2112818"/>
            <a:ext cx="4114800" cy="315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2667000"/>
            <a:ext cx="72390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rPr>
              <a:t>Answer: </a:t>
            </a:r>
            <a:r>
              <a:rPr lang="en-US" sz="4400" dirty="0" smtClean="0">
                <a:solidFill>
                  <a:schemeClr val="tx1"/>
                </a:solidFill>
              </a:rPr>
              <a:t>No! GOTCHAs address a fundamentally different problem than CAPTCHAs.</a:t>
            </a:r>
            <a:endParaRPr lang="en-US" sz="4400" dirty="0">
              <a:solidFill>
                <a:schemeClr val="tx1"/>
              </a:solidFill>
            </a:endParaRPr>
          </a:p>
        </p:txBody>
      </p:sp>
    </p:spTree>
    <p:extLst>
      <p:ext uri="{BB962C8B-B14F-4D97-AF65-F5344CB8AC3E}">
        <p14:creationId xmlns:p14="http://schemas.microsoft.com/office/powerpoint/2010/main" val="41226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Phase</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7" t="32518" r="77260" b="24784"/>
          <a:stretch/>
        </p:blipFill>
        <p:spPr bwMode="auto">
          <a:xfrm>
            <a:off x="4876800" y="1602509"/>
            <a:ext cx="3482418" cy="427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600200"/>
            <a:ext cx="4114800" cy="4525963"/>
          </a:xfrm>
        </p:spPr>
        <p:txBody>
          <a:bodyPr/>
          <a:lstStyle/>
          <a:p>
            <a:r>
              <a:rPr lang="en-US" dirty="0" smtClean="0"/>
              <a:t>10 Inkblots</a:t>
            </a:r>
          </a:p>
          <a:p>
            <a:endParaRPr lang="en-US" dirty="0"/>
          </a:p>
          <a:p>
            <a:r>
              <a:rPr lang="en-US" dirty="0" smtClean="0"/>
              <a:t>Compensation: $1</a:t>
            </a:r>
          </a:p>
          <a:p>
            <a:endParaRPr lang="en-US" dirty="0"/>
          </a:p>
          <a:p>
            <a:r>
              <a:rPr lang="en-US" dirty="0" smtClean="0"/>
              <a:t>Seventy Participants</a:t>
            </a:r>
            <a:endParaRPr lang="en-US" dirty="0"/>
          </a:p>
        </p:txBody>
      </p:sp>
    </p:spTree>
    <p:extLst>
      <p:ext uri="{BB962C8B-B14F-4D97-AF65-F5344CB8AC3E}">
        <p14:creationId xmlns:p14="http://schemas.microsoft.com/office/powerpoint/2010/main" val="3817952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2" t="21097" r="54983" b="34909"/>
          <a:stretch/>
        </p:blipFill>
        <p:spPr bwMode="auto">
          <a:xfrm>
            <a:off x="1066799" y="2096655"/>
            <a:ext cx="7085029" cy="439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Matching Phase</a:t>
            </a:r>
            <a:endParaRPr lang="en-US" dirty="0"/>
          </a:p>
        </p:txBody>
      </p:sp>
      <p:sp>
        <p:nvSpPr>
          <p:cNvPr id="3" name="Content Placeholder 2"/>
          <p:cNvSpPr>
            <a:spLocks noGrp="1"/>
          </p:cNvSpPr>
          <p:nvPr>
            <p:ph idx="1"/>
          </p:nvPr>
        </p:nvSpPr>
        <p:spPr>
          <a:xfrm>
            <a:off x="457200" y="1524000"/>
            <a:ext cx="8382000" cy="990599"/>
          </a:xfrm>
        </p:spPr>
        <p:txBody>
          <a:bodyPr>
            <a:normAutofit fontScale="62500" lnSpcReduction="20000"/>
          </a:bodyPr>
          <a:lstStyle/>
          <a:p>
            <a:r>
              <a:rPr lang="en-US" dirty="0" smtClean="0"/>
              <a:t>10 Days Later</a:t>
            </a:r>
          </a:p>
          <a:p>
            <a:r>
              <a:rPr lang="en-US" dirty="0" smtClean="0"/>
              <a:t>Compensation: $1  (even for wrong answers)</a:t>
            </a:r>
          </a:p>
          <a:p>
            <a:r>
              <a:rPr lang="en-US" dirty="0" smtClean="0"/>
              <a:t>58 Participants</a:t>
            </a:r>
          </a:p>
          <a:p>
            <a:pPr lvl="1"/>
            <a:endParaRPr lang="en-US" dirty="0"/>
          </a:p>
          <a:p>
            <a:endParaRPr lang="en-US" dirty="0"/>
          </a:p>
        </p:txBody>
      </p:sp>
    </p:spTree>
    <p:extLst>
      <p:ext uri="{BB962C8B-B14F-4D97-AF65-F5344CB8AC3E}">
        <p14:creationId xmlns:p14="http://schemas.microsoft.com/office/powerpoint/2010/main" val="3784929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96" r="5219"/>
          <a:stretch/>
        </p:blipFill>
        <p:spPr bwMode="auto">
          <a:xfrm>
            <a:off x="406398" y="2743200"/>
            <a:ext cx="3075709"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smtClean="0"/>
              <a:t>69% of users matched at least half of their images correctly</a:t>
            </a:r>
            <a:endParaRPr lang="en-US"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84" t="6209" b="9534"/>
          <a:stretch/>
        </p:blipFill>
        <p:spPr bwMode="auto">
          <a:xfrm>
            <a:off x="3519052" y="2971800"/>
            <a:ext cx="5175249" cy="26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417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Personal Experience vs. Study</a:t>
            </a:r>
          </a:p>
          <a:p>
            <a:pPr lvl="1"/>
            <a:r>
              <a:rPr lang="en-US" dirty="0" smtClean="0"/>
              <a:t>Incentives</a:t>
            </a:r>
          </a:p>
          <a:p>
            <a:pPr lvl="1"/>
            <a:r>
              <a:rPr lang="en-US" dirty="0"/>
              <a:t>Better </a:t>
            </a:r>
            <a:r>
              <a:rPr lang="en-US" dirty="0" smtClean="0"/>
              <a:t>Instructions?</a:t>
            </a:r>
            <a:endParaRPr lang="en-US" dirty="0"/>
          </a:p>
          <a:p>
            <a:endParaRPr lang="en-US" dirty="0" smtClean="0"/>
          </a:p>
          <a:p>
            <a:r>
              <a:rPr lang="en-US" dirty="0" smtClean="0"/>
              <a:t>Time Barrier</a:t>
            </a:r>
          </a:p>
          <a:p>
            <a:endParaRPr lang="en-US" dirty="0"/>
          </a:p>
          <a:p>
            <a:r>
              <a:rPr lang="en-US" dirty="0"/>
              <a:t>Improved Constructions</a:t>
            </a:r>
          </a:p>
          <a:p>
            <a:pPr lvl="1"/>
            <a:r>
              <a:rPr lang="en-US" dirty="0"/>
              <a:t>Better </a:t>
            </a:r>
            <a:r>
              <a:rPr lang="en-US" dirty="0" smtClean="0"/>
              <a:t>Inkblots</a:t>
            </a:r>
          </a:p>
          <a:p>
            <a:pPr lvl="1"/>
            <a:r>
              <a:rPr lang="en-US" dirty="0" smtClean="0"/>
              <a:t>Reject Confusing Inkblots</a:t>
            </a:r>
          </a:p>
          <a:p>
            <a:pPr lvl="1"/>
            <a:r>
              <a:rPr lang="en-US" dirty="0" smtClean="0"/>
              <a:t>Multiple GOTCHAs?</a:t>
            </a:r>
            <a:endParaRPr lang="en-US" dirty="0"/>
          </a:p>
          <a:p>
            <a:endParaRPr lang="en-US" dirty="0"/>
          </a:p>
        </p:txBody>
      </p:sp>
    </p:spTree>
    <p:extLst>
      <p:ext uri="{BB962C8B-B14F-4D97-AF65-F5344CB8AC3E}">
        <p14:creationId xmlns:p14="http://schemas.microsoft.com/office/powerpoint/2010/main" val="4185548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Offline Dictionary Attacks</a:t>
            </a:r>
          </a:p>
          <a:p>
            <a:r>
              <a:rPr lang="en-US" dirty="0" smtClean="0"/>
              <a:t>Human Only Solvable Puzzles</a:t>
            </a:r>
          </a:p>
          <a:p>
            <a:r>
              <a:rPr lang="en-US" dirty="0" smtClean="0"/>
              <a:t>GOTCHAs</a:t>
            </a:r>
          </a:p>
          <a:p>
            <a:r>
              <a:rPr lang="en-US" dirty="0" smtClean="0"/>
              <a:t>User Study</a:t>
            </a:r>
          </a:p>
          <a:p>
            <a:r>
              <a:rPr lang="en-US" dirty="0" smtClean="0"/>
              <a:t>Challenge</a:t>
            </a:r>
          </a:p>
          <a:p>
            <a:endParaRPr lang="en-US" dirty="0"/>
          </a:p>
        </p:txBody>
      </p:sp>
    </p:spTree>
    <p:extLst>
      <p:ext uri="{BB962C8B-B14F-4D97-AF65-F5344CB8AC3E}">
        <p14:creationId xmlns:p14="http://schemas.microsoft.com/office/powerpoint/2010/main" val="645032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Challenge</a:t>
            </a:r>
            <a:endParaRPr lang="en-US" dirty="0"/>
          </a:p>
        </p:txBody>
      </p:sp>
      <p:sp>
        <p:nvSpPr>
          <p:cNvPr id="5" name="Rectangle 4"/>
          <p:cNvSpPr/>
          <p:nvPr/>
        </p:nvSpPr>
        <p:spPr>
          <a:xfrm>
            <a:off x="152400" y="6324600"/>
            <a:ext cx="6629400" cy="369332"/>
          </a:xfrm>
          <a:prstGeom prst="rect">
            <a:avLst/>
          </a:prstGeom>
        </p:spPr>
        <p:txBody>
          <a:bodyPr wrap="square">
            <a:spAutoFit/>
          </a:bodyPr>
          <a:lstStyle/>
          <a:p>
            <a:r>
              <a:rPr lang="en-US" dirty="0" smtClean="0"/>
              <a:t>Source: </a:t>
            </a:r>
            <a:r>
              <a:rPr lang="en-US" dirty="0" smtClean="0">
                <a:hlinkClick r:id="rId3"/>
              </a:rPr>
              <a:t>http://www.cs.cmu.edu/~jblocki/GOTCHA-Challenge.html</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lnSpcReduction="10000"/>
              </a:bodyPr>
              <a:lstStyle/>
              <a:p>
                <a:r>
                  <a:rPr lang="en-US" dirty="0" smtClean="0"/>
                  <a:t>Five Challenge Passwords</a:t>
                </a:r>
              </a:p>
              <a:p>
                <a:pPr marL="457200" lvl="1" indent="0">
                  <a:buNone/>
                </a:pPr>
                <a:r>
                  <a:rPr lang="en-US" b="0" dirty="0" smtClean="0"/>
                  <a:t>              </a:t>
                </a:r>
                <a14:m>
                  <m:oMath xmlns:m="http://schemas.openxmlformats.org/officeDocument/2006/math">
                    <m:r>
                      <a:rPr lang="en-US" b="0" i="1" smtClean="0">
                        <a:latin typeface="Cambria Math"/>
                      </a:rPr>
                      <m:t>𝑝𝑤</m:t>
                    </m:r>
                    <m:r>
                      <a:rPr lang="en-US" b="0" i="1" baseline="-25000" smtClean="0">
                        <a:latin typeface="Cambria Math"/>
                      </a:rPr>
                      <m:t>𝑖</m:t>
                    </m:r>
                    <m:r>
                      <a:rPr lang="en-US" b="0" i="1" smtClean="0">
                        <a:latin typeface="Cambria Math"/>
                        <a:ea typeface="Cambria Math"/>
                      </a:rPr>
                      <m:t>∈</m:t>
                    </m:r>
                    <m:d>
                      <m:dPr>
                        <m:begChr m:val="["/>
                        <m:endChr m:val="]"/>
                        <m:ctrlPr>
                          <a:rPr lang="en-US" b="0" i="1" smtClean="0">
                            <a:latin typeface="Cambria Math"/>
                          </a:rPr>
                        </m:ctrlPr>
                      </m:dPr>
                      <m:e>
                        <m:r>
                          <a:rPr lang="en-US" b="0" i="1" smtClean="0">
                            <a:latin typeface="Cambria Math"/>
                          </a:rPr>
                          <m:t>1,10</m:t>
                        </m:r>
                        <m:r>
                          <a:rPr lang="en-US" b="0" i="1" baseline="30000" smtClean="0">
                            <a:latin typeface="Cambria Math"/>
                          </a:rPr>
                          <m:t>7</m:t>
                        </m:r>
                      </m:e>
                    </m:d>
                    <m:r>
                      <a:rPr lang="en-US" b="0" i="1" smtClean="0">
                        <a:latin typeface="Cambria Math"/>
                      </a:rPr>
                      <m:t>       </m:t>
                    </m:r>
                    <m:r>
                      <a:rPr lang="en-US" b="0" i="1" smtClean="0">
                        <a:latin typeface="Cambria Math"/>
                        <a:ea typeface="Cambria Math"/>
                      </a:rPr>
                      <m:t>𝑖</m:t>
                    </m:r>
                    <m:r>
                      <a:rPr lang="en-US" b="0" i="1" smtClean="0">
                        <a:latin typeface="Cambria Math"/>
                        <a:ea typeface="Cambria Math"/>
                      </a:rPr>
                      <m:t>=1,2,3,4</m:t>
                    </m:r>
                  </m:oMath>
                </a14:m>
                <a:r>
                  <a:rPr lang="en-US" b="0" dirty="0" smtClean="0"/>
                  <a:t> </a:t>
                </a:r>
              </a:p>
              <a:p>
                <a:pPr marL="457200" lvl="1" indent="0">
                  <a:buNone/>
                </a:pPr>
                <a:r>
                  <a:rPr lang="en-US" b="0" dirty="0" smtClean="0"/>
                  <a:t>              </a:t>
                </a:r>
                <a14:m>
                  <m:oMath xmlns:m="http://schemas.openxmlformats.org/officeDocument/2006/math">
                    <m:r>
                      <a:rPr lang="en-US" b="0" i="1" smtClean="0">
                        <a:latin typeface="Cambria Math"/>
                      </a:rPr>
                      <m:t>𝑝𝑤</m:t>
                    </m:r>
                    <m:r>
                      <a:rPr lang="en-US" b="0" i="1" baseline="-25000" smtClean="0">
                        <a:latin typeface="Cambria Math"/>
                      </a:rPr>
                      <m:t>5</m:t>
                    </m:r>
                    <m:r>
                      <a:rPr lang="en-US" b="0" i="1" smtClean="0">
                        <a:latin typeface="Cambria Math"/>
                        <a:ea typeface="Cambria Math"/>
                      </a:rPr>
                      <m:t>∈</m:t>
                    </m:r>
                    <m:d>
                      <m:dPr>
                        <m:begChr m:val="["/>
                        <m:endChr m:val="]"/>
                        <m:ctrlPr>
                          <a:rPr lang="en-US" b="0" i="1" smtClean="0">
                            <a:latin typeface="Cambria Math"/>
                          </a:rPr>
                        </m:ctrlPr>
                      </m:dPr>
                      <m:e>
                        <m:r>
                          <a:rPr lang="en-US" b="0" i="1" smtClean="0">
                            <a:latin typeface="Cambria Math"/>
                          </a:rPr>
                          <m:t>1,10</m:t>
                        </m:r>
                        <m:r>
                          <a:rPr lang="en-US" b="0" i="1" baseline="30000" smtClean="0">
                            <a:latin typeface="Cambria Math"/>
                          </a:rPr>
                          <m:t>8</m:t>
                        </m:r>
                      </m:e>
                    </m:d>
                  </m:oMath>
                </a14:m>
                <a:r>
                  <a:rPr lang="en-US" b="0" dirty="0" smtClean="0"/>
                  <a:t>          </a:t>
                </a:r>
              </a:p>
              <a:p>
                <a:pPr marL="0" indent="0">
                  <a:buNone/>
                </a:pPr>
                <a:endParaRPr lang="en-US" dirty="0" smtClean="0"/>
              </a:p>
              <a:p>
                <a:r>
                  <a:rPr lang="en-US" dirty="0" smtClean="0"/>
                  <a:t>Password File Includes</a:t>
                </a:r>
              </a:p>
              <a:p>
                <a:pPr lvl="1"/>
                <a:r>
                  <a:rPr lang="en-US" dirty="0" smtClean="0"/>
                  <a:t>BCRYPT (Level 15) Hash</a:t>
                </a:r>
              </a:p>
              <a:p>
                <a:pPr lvl="1"/>
                <a:r>
                  <a:rPr lang="en-US" dirty="0" smtClean="0"/>
                  <a:t>Labels</a:t>
                </a:r>
              </a:p>
              <a:p>
                <a:pPr lvl="1"/>
                <a:r>
                  <a:rPr lang="en-US" dirty="0" smtClean="0"/>
                  <a:t>Salt</a:t>
                </a:r>
              </a:p>
              <a:p>
                <a:pPr marL="457200" lvl="1" indent="0">
                  <a:buNone/>
                </a:pPr>
                <a:r>
                  <a:rPr lang="en-US" b="0" dirty="0" smtClean="0"/>
                  <a:t>               </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4"/>
                <a:stretch>
                  <a:fillRect l="-1630" t="-2830"/>
                </a:stretch>
              </a:blipFill>
            </p:spPr>
            <p:txBody>
              <a:bodyPr/>
              <a:lstStyle/>
              <a:p>
                <a:r>
                  <a:rPr lang="en-US">
                    <a:noFill/>
                  </a:rPr>
                  <a:t> </a:t>
                </a:r>
              </a:p>
            </p:txBody>
          </p:sp>
        </mc:Fallback>
      </mc:AlternateContent>
      <p:pic>
        <p:nvPicPr>
          <p:cNvPr id="8" name="Picture 2" descr="http://us.grundfos.com/content/dam/Global%20Site/About%20us/Challenge/Challenge_logo_v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199" y="3810000"/>
            <a:ext cx="377536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98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Challenge</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cs.cmu.edu/%7Ejblocki/GOTCHA-Challenge_files/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444224" cy="4743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324600"/>
            <a:ext cx="6629400" cy="369332"/>
          </a:xfrm>
          <a:prstGeom prst="rect">
            <a:avLst/>
          </a:prstGeom>
        </p:spPr>
        <p:txBody>
          <a:bodyPr wrap="square">
            <a:spAutoFit/>
          </a:bodyPr>
          <a:lstStyle/>
          <a:p>
            <a:r>
              <a:rPr lang="en-US" dirty="0" smtClean="0"/>
              <a:t>Source: </a:t>
            </a:r>
            <a:r>
              <a:rPr lang="en-US" dirty="0" smtClean="0">
                <a:hlinkClick r:id="rId4"/>
              </a:rPr>
              <a:t>http://www.cs.cmu.edu/~jblocki/GOTCHA-Challenge.html</a:t>
            </a:r>
            <a:endParaRPr lang="en-US" dirty="0"/>
          </a:p>
        </p:txBody>
      </p:sp>
    </p:spTree>
    <p:extLst>
      <p:ext uri="{BB962C8B-B14F-4D97-AF65-F5344CB8AC3E}">
        <p14:creationId xmlns:p14="http://schemas.microsoft.com/office/powerpoint/2010/main" val="3016722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Challenge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332431"/>
              </p:ext>
            </p:extLst>
          </p:nvPr>
        </p:nvGraphicFramePr>
        <p:xfrm>
          <a:off x="609600" y="1981200"/>
          <a:ext cx="7938770" cy="2743200"/>
        </p:xfrm>
        <a:graphic>
          <a:graphicData uri="http://schemas.openxmlformats.org/drawingml/2006/table">
            <a:tbl>
              <a:tblPr firstRow="1" firstCol="1" bandRow="1"/>
              <a:tblGrid>
                <a:gridCol w="1676400"/>
                <a:gridCol w="1295400"/>
                <a:gridCol w="1066800"/>
                <a:gridCol w="2438400"/>
                <a:gridCol w="1461770"/>
              </a:tblGrid>
              <a:tr h="161925">
                <a:tc>
                  <a:txBody>
                    <a:bodyPr/>
                    <a:lstStyle/>
                    <a:p>
                      <a:r>
                        <a:rPr lang="en-US">
                          <a:effectLst/>
                          <a:latin typeface="Courier New"/>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Password</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Winner</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Institution</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Date Solved</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r>
                        <a:rPr lang="en-US">
                          <a:effectLst/>
                          <a:latin typeface="Courier New"/>
                        </a:rPr>
                        <a:t>Example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123456</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Harry Q. Bovik</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Carnegie Mellon University</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7/17/2013</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r>
                        <a:rPr lang="en-US" dirty="0" smtClean="0">
                          <a:effectLst/>
                          <a:latin typeface="Courier New"/>
                        </a:rPr>
                        <a:t>Challenge 1</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effectLst/>
                          <a:latin typeface="Courier New"/>
                        </a:rPr>
                        <a:t>?</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r>
                        <a:rPr lang="en-US" dirty="0">
                          <a:effectLst/>
                          <a:latin typeface="Courier New"/>
                        </a:rPr>
                        <a:t>Challenge 2</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effectLst/>
                          <a:latin typeface="Courier New"/>
                        </a:rPr>
                        <a:t>?</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r>
                        <a:rPr lang="en-US">
                          <a:effectLst/>
                          <a:latin typeface="Courier New"/>
                        </a:rPr>
                        <a:t>Challenge 3</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effectLst/>
                          <a:latin typeface="Courier New"/>
                        </a:rPr>
                        <a:t>?</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r>
                        <a:rPr lang="en-US">
                          <a:effectLst/>
                          <a:latin typeface="Courier New"/>
                        </a:rPr>
                        <a:t>Challenge 4</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effectLst/>
                          <a:latin typeface="Courier New"/>
                        </a:rPr>
                        <a:t>?</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r>
                        <a:rPr lang="en-US">
                          <a:effectLst/>
                          <a:latin typeface="Courier New"/>
                        </a:rPr>
                        <a:t>Challenge 5</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effectLst/>
                          <a:latin typeface="Courier New"/>
                        </a:rPr>
                        <a:t>?</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effectLst/>
                          <a:latin typeface="Courier New"/>
                        </a:rPr>
                        <a:t>N/A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effectLst/>
                          <a:latin typeface="Courier New"/>
                        </a:rPr>
                        <a:t>N/A</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400" y="6324600"/>
            <a:ext cx="6629400" cy="369332"/>
          </a:xfrm>
          <a:prstGeom prst="rect">
            <a:avLst/>
          </a:prstGeom>
        </p:spPr>
        <p:txBody>
          <a:bodyPr wrap="square">
            <a:spAutoFit/>
          </a:bodyPr>
          <a:lstStyle/>
          <a:p>
            <a:r>
              <a:rPr lang="en-US" dirty="0" smtClean="0"/>
              <a:t>Source: </a:t>
            </a:r>
            <a:r>
              <a:rPr lang="en-US" dirty="0" smtClean="0">
                <a:hlinkClick r:id="rId3"/>
              </a:rPr>
              <a:t>http://www.cs.cmu.edu/~jblocki/GOTCHA-Challenge.html</a:t>
            </a:r>
            <a:endParaRPr lang="en-US" dirty="0"/>
          </a:p>
        </p:txBody>
      </p:sp>
      <p:pic>
        <p:nvPicPr>
          <p:cNvPr id="8194" name="Picture 2" descr="http://nextphasemom.files.wordpress.com/2013/07/do-you-accept-the-challenge-pic-courtesy-of-memegenerato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917664"/>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77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pPr marL="0" indent="0">
              <a:buNone/>
            </a:pPr>
            <a:r>
              <a:rPr lang="en-US" dirty="0" smtClean="0"/>
              <a:t>Please direct questions to </a:t>
            </a:r>
            <a:r>
              <a:rPr lang="en-US" smtClean="0"/>
              <a:t>Jeremiah Blocki </a:t>
            </a:r>
            <a:r>
              <a:rPr lang="en-US" smtClean="0">
                <a:hlinkClick r:id="rId3"/>
              </a:rPr>
              <a:t>jblocki@cs.cmu.edu</a:t>
            </a:r>
            <a:endParaRPr lang="en-US" smtClean="0"/>
          </a:p>
          <a:p>
            <a:pPr marL="0" indent="0">
              <a:buNone/>
            </a:pPr>
            <a:endParaRPr lang="en-US" dirty="0"/>
          </a:p>
        </p:txBody>
      </p:sp>
    </p:spTree>
    <p:extLst>
      <p:ext uri="{BB962C8B-B14F-4D97-AF65-F5344CB8AC3E}">
        <p14:creationId xmlns:p14="http://schemas.microsoft.com/office/powerpoint/2010/main" val="287545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Offline Dictionary Attacks</a:t>
            </a:r>
          </a:p>
          <a:p>
            <a:r>
              <a:rPr lang="en-US" dirty="0" smtClean="0"/>
              <a:t>Goal: Require Human Interaction</a:t>
            </a:r>
          </a:p>
          <a:p>
            <a:r>
              <a:rPr lang="en-US" dirty="0" smtClean="0"/>
              <a:t>GOTCHAs</a:t>
            </a:r>
          </a:p>
          <a:p>
            <a:r>
              <a:rPr lang="en-US" dirty="0" smtClean="0"/>
              <a:t>User Study</a:t>
            </a:r>
          </a:p>
          <a:p>
            <a:r>
              <a:rPr lang="en-US" dirty="0" smtClean="0"/>
              <a:t>Challenge</a:t>
            </a:r>
          </a:p>
          <a:p>
            <a:endParaRPr lang="en-US" dirty="0"/>
          </a:p>
        </p:txBody>
      </p:sp>
    </p:spTree>
    <p:extLst>
      <p:ext uri="{BB962C8B-B14F-4D97-AF65-F5344CB8AC3E}">
        <p14:creationId xmlns:p14="http://schemas.microsoft.com/office/powerpoint/2010/main" val="28976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Dictionary Attack</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5</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3068668826"/>
              </p:ext>
            </p:extLst>
          </p:nvPr>
        </p:nvGraphicFramePr>
        <p:xfrm>
          <a:off x="4572000" y="2895600"/>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562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62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1752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248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7620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762000" y="3581400"/>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2057400" y="5181600"/>
            <a:ext cx="1170709" cy="990600"/>
          </a:xfrm>
          <a:prstGeom prst="rect">
            <a:avLst/>
          </a:prstGeom>
          <a:noFill/>
          <a:ln w="9525">
            <a:noFill/>
            <a:miter lim="800000"/>
            <a:headEnd/>
            <a:tailEnd/>
          </a:ln>
        </p:spPr>
      </p:pic>
      <p:sp>
        <p:nvSpPr>
          <p:cNvPr id="18" name="TextBox 17"/>
          <p:cNvSpPr txBox="1"/>
          <p:nvPr/>
        </p:nvSpPr>
        <p:spPr>
          <a:xfrm>
            <a:off x="3048000" y="5334000"/>
            <a:ext cx="425116" cy="584775"/>
          </a:xfrm>
          <a:prstGeom prst="rect">
            <a:avLst/>
          </a:prstGeom>
          <a:noFill/>
        </p:spPr>
        <p:txBody>
          <a:bodyPr wrap="none" rtlCol="0">
            <a:spAutoFit/>
          </a:bodyPr>
          <a:lstStyle/>
          <a:p>
            <a:r>
              <a:rPr lang="en-US" sz="3200" dirty="0" smtClean="0"/>
              <a:t>+</a:t>
            </a:r>
            <a:endParaRPr lang="en-US" sz="3200" dirty="0"/>
          </a:p>
        </p:txBody>
      </p:sp>
      <p:cxnSp>
        <p:nvCxnSpPr>
          <p:cNvPr id="22" name="Straight Arrow Connector 21"/>
          <p:cNvCxnSpPr/>
          <p:nvPr/>
        </p:nvCxnSpPr>
        <p:spPr>
          <a:xfrm>
            <a:off x="1447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752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14600" y="1981200"/>
            <a:ext cx="1583447" cy="369332"/>
          </a:xfrm>
          <a:prstGeom prst="rect">
            <a:avLst/>
          </a:prstGeom>
          <a:noFill/>
        </p:spPr>
        <p:txBody>
          <a:bodyPr wrap="none" rtlCol="0">
            <a:spAutoFit/>
          </a:bodyPr>
          <a:lstStyle/>
          <a:p>
            <a:r>
              <a:rPr lang="en-US" dirty="0" err="1" smtClean="0"/>
              <a:t>jblocki</a:t>
            </a:r>
            <a:r>
              <a:rPr lang="en-US" dirty="0" smtClean="0"/>
              <a:t>, 123456</a:t>
            </a:r>
            <a:endParaRPr lang="en-US" dirty="0"/>
          </a:p>
        </p:txBody>
      </p:sp>
      <p:sp>
        <p:nvSpPr>
          <p:cNvPr id="24" name="TextBox 23"/>
          <p:cNvSpPr txBox="1"/>
          <p:nvPr/>
        </p:nvSpPr>
        <p:spPr>
          <a:xfrm>
            <a:off x="4572000" y="4656891"/>
            <a:ext cx="4419600" cy="1261884"/>
          </a:xfrm>
          <a:prstGeom prst="rect">
            <a:avLst/>
          </a:prstGeom>
          <a:noFill/>
        </p:spPr>
        <p:txBody>
          <a:bodyPr wrap="square" rtlCol="0">
            <a:spAutoFit/>
          </a:bodyPr>
          <a:lstStyle/>
          <a:p>
            <a:r>
              <a:rPr lang="en-US" sz="2000" dirty="0" smtClean="0"/>
              <a:t>SHA1(123456</a:t>
            </a:r>
            <a:r>
              <a:rPr lang="en-US" sz="2000" dirty="0" smtClean="0">
                <a:solidFill>
                  <a:srgbClr val="FFC000"/>
                </a:solidFill>
              </a:rPr>
              <a:t>89d978034a3f6</a:t>
            </a:r>
            <a:r>
              <a:rPr lang="en-US" sz="2000" dirty="0" smtClean="0"/>
              <a:t>)=</a:t>
            </a:r>
            <a:r>
              <a:rPr lang="en-US" sz="2000" dirty="0" smtClean="0">
                <a:solidFill>
                  <a:srgbClr val="00B050"/>
                </a:solidFill>
              </a:rPr>
              <a:t>85e23cfe0021f584e3db87aa72630a9a2345c062</a:t>
            </a:r>
          </a:p>
          <a:p>
            <a:r>
              <a:rPr lang="en-US" sz="3600" dirty="0" smtClean="0"/>
              <a:t> </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4019704022"/>
              </p:ext>
            </p:extLst>
          </p:nvPr>
        </p:nvGraphicFramePr>
        <p:xfrm>
          <a:off x="7467600" y="2895600"/>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85e23cfe0021f584e3db87aa72630a9a2345c062</a:t>
                      </a: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33036875"/>
              </p:ext>
            </p:extLst>
          </p:nvPr>
        </p:nvGraphicFramePr>
        <p:xfrm>
          <a:off x="5795659" y="2895600"/>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1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1401526"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311708"/>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6499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953000"/>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5207379"/>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0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5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307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3950855" y="3549072"/>
            <a:ext cx="1572063" cy="58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4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37" t="12151" r="38405" b="53092"/>
          <a:stretch/>
        </p:blipFill>
        <p:spPr bwMode="auto">
          <a:xfrm>
            <a:off x="1295400" y="413327"/>
            <a:ext cx="6938129" cy="347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media2.hpcwire.com/hpccloud/GPU_cluster_for_password_cracking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733800"/>
            <a:ext cx="3886200" cy="2937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9400" y="3276600"/>
            <a:ext cx="3200400" cy="228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61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Hash Functions</a:t>
            </a:r>
            <a:endParaRPr lang="en-US" dirty="0"/>
          </a:p>
        </p:txBody>
      </p:sp>
      <p:sp>
        <p:nvSpPr>
          <p:cNvPr id="3" name="Content Placeholder 2"/>
          <p:cNvSpPr>
            <a:spLocks noGrp="1"/>
          </p:cNvSpPr>
          <p:nvPr>
            <p:ph idx="1"/>
          </p:nvPr>
        </p:nvSpPr>
        <p:spPr/>
        <p:txBody>
          <a:bodyPr/>
          <a:lstStyle/>
          <a:p>
            <a:endParaRPr lang="en-US"/>
          </a:p>
        </p:txBody>
      </p:sp>
      <p:pic>
        <p:nvPicPr>
          <p:cNvPr id="2052" name="Picture 4" descr="http://www.cosic.esat.kuleuven.be/esorics2011/images/bcr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343275" cy="10572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orQpwmyYHTM/T2gG3HZwEPI/AAAAAAAAAf4/9qro2cgObzU/s1600/AoZCPIECQAI7gv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14272"/>
            <a:ext cx="6096000" cy="29165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xifin.files.wordpress.com/2012/03/scryp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00200"/>
            <a:ext cx="4724400" cy="1314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776" y="6400800"/>
            <a:ext cx="7994048" cy="646331"/>
          </a:xfrm>
          <a:prstGeom prst="rect">
            <a:avLst/>
          </a:prstGeom>
          <a:noFill/>
        </p:spPr>
        <p:txBody>
          <a:bodyPr wrap="none" rtlCol="0">
            <a:spAutoFit/>
          </a:bodyPr>
          <a:lstStyle/>
          <a:p>
            <a:r>
              <a:rPr lang="en-US" dirty="0" smtClean="0"/>
              <a:t>Source: Percival, C. Stronger Key Derivation via Sequential Memory-Hard Functions.</a:t>
            </a:r>
            <a:endParaRPr lang="en-US" dirty="0"/>
          </a:p>
          <a:p>
            <a:endParaRPr lang="en-US" dirty="0"/>
          </a:p>
        </p:txBody>
      </p:sp>
    </p:spTree>
    <p:extLst>
      <p:ext uri="{BB962C8B-B14F-4D97-AF65-F5344CB8AC3E}">
        <p14:creationId xmlns:p14="http://schemas.microsoft.com/office/powerpoint/2010/main" val="362820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Costly Hash Functions</a:t>
            </a:r>
            <a:endParaRPr lang="en-US" dirty="0"/>
          </a:p>
        </p:txBody>
      </p:sp>
      <p:pic>
        <p:nvPicPr>
          <p:cNvPr id="4098" name="Picture 2" descr="http://pleasediscuss.com/andimann/wp-content/uploads/2009/12/875412_330130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072" y="2608152"/>
            <a:ext cx="5897728" cy="4003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cstate="print"/>
          <a:srcRect/>
          <a:stretch>
            <a:fillRect/>
          </a:stretch>
        </p:blipFill>
        <p:spPr bwMode="auto">
          <a:xfrm>
            <a:off x="875145" y="3657600"/>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162800" y="4094552"/>
            <a:ext cx="1219200" cy="1031095"/>
          </a:xfrm>
          <a:prstGeom prst="rect">
            <a:avLst/>
          </a:prstGeom>
          <a:noFill/>
          <a:ln w="9525">
            <a:noFill/>
            <a:miter lim="800000"/>
            <a:headEnd/>
            <a:tailEnd/>
          </a:ln>
        </p:spPr>
      </p:pic>
      <p:pic>
        <p:nvPicPr>
          <p:cNvPr id="4102"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4524" y="4610099"/>
            <a:ext cx="459287" cy="468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610100"/>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7926" y="462879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400" y="458822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586509"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Tradeoff</a:t>
            </a:r>
            <a:endParaRPr lang="en-US" dirty="0"/>
          </a:p>
        </p:txBody>
      </p:sp>
      <p:pic>
        <p:nvPicPr>
          <p:cNvPr id="13" name="Picture 4" descr="http://www.cosic.esat.kuleuven.be/esorics2011/images/bcryp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0910" y="1294080"/>
            <a:ext cx="2142440" cy="6775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xifin.files.wordpress.com/2012/03/scryp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5510" y="1245904"/>
            <a:ext cx="2817314" cy="78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09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10612</TotalTime>
  <Words>2566</Words>
  <Application>Microsoft Office PowerPoint</Application>
  <PresentationFormat>On-screen Show (4:3)</PresentationFormat>
  <Paragraphs>435</Paragraphs>
  <Slides>38</Slides>
  <Notes>34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Cambria Math</vt:lpstr>
      <vt:lpstr>Office Theme</vt:lpstr>
      <vt:lpstr>GOTCHA Password Hackers!</vt:lpstr>
      <vt:lpstr>Questions</vt:lpstr>
      <vt:lpstr>GOTCHAs in the Blogosphere</vt:lpstr>
      <vt:lpstr>Outline</vt:lpstr>
      <vt:lpstr>Offline Dictionary Attack</vt:lpstr>
      <vt:lpstr>A Common Problem</vt:lpstr>
      <vt:lpstr>PowerPoint Presentation</vt:lpstr>
      <vt:lpstr>Better Hash Functions</vt:lpstr>
      <vt:lpstr>Costly Hash Functions</vt:lpstr>
      <vt:lpstr>Outline</vt:lpstr>
      <vt:lpstr>Basic Idea: Require Human Interaction</vt:lpstr>
      <vt:lpstr>Basic Idea: Require Human Interaction</vt:lpstr>
      <vt:lpstr>A Failed Attempt</vt:lpstr>
      <vt:lpstr>A Failed Attempt</vt:lpstr>
      <vt:lpstr>Human Only Solvable Puzzles</vt:lpstr>
      <vt:lpstr>Limited Protection</vt:lpstr>
      <vt:lpstr>Outline</vt:lpstr>
      <vt:lpstr>Inkblots</vt:lpstr>
      <vt:lpstr>GOTCHA: Account Creation</vt:lpstr>
      <vt:lpstr>GOTCHA: Authentication</vt:lpstr>
      <vt:lpstr>GOTCHA: Authentication</vt:lpstr>
      <vt:lpstr>GOTCHAs vs HOSPs</vt:lpstr>
      <vt:lpstr>Security: Real vs Fake Puzzles</vt:lpstr>
      <vt:lpstr>Security: Real vs Fake Solutions</vt:lpstr>
      <vt:lpstr>Definition</vt:lpstr>
      <vt:lpstr>Offline Attacks are Expensive!</vt:lpstr>
      <vt:lpstr>What Does GOTCHA stand for?</vt:lpstr>
      <vt:lpstr>Outline</vt:lpstr>
      <vt:lpstr>Study Protocol</vt:lpstr>
      <vt:lpstr>Labeling Phase</vt:lpstr>
      <vt:lpstr>Matching Phase</vt:lpstr>
      <vt:lpstr>Results</vt:lpstr>
      <vt:lpstr>Discussion</vt:lpstr>
      <vt:lpstr>Outline</vt:lpstr>
      <vt:lpstr>GOTCHA Challenge</vt:lpstr>
      <vt:lpstr>GOTCHA Challenge</vt:lpstr>
      <vt:lpstr>GOTCHA Challenge</vt:lpstr>
      <vt:lpstr>Thanks for Listening!</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GOTCHA Password Hackers!</dc:title>
  <dc:creator>Jeremiah Blocki</dc:creator>
  <cp:lastModifiedBy>jblocki</cp:lastModifiedBy>
  <cp:revision>206</cp:revision>
  <dcterms:created xsi:type="dcterms:W3CDTF">2013-09-16T21:38:15Z</dcterms:created>
  <dcterms:modified xsi:type="dcterms:W3CDTF">2013-11-02T16:15:12Z</dcterms:modified>
</cp:coreProperties>
</file>